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28" r:id="rId19"/>
    <p:sldId id="312" r:id="rId20"/>
    <p:sldId id="320" r:id="rId21"/>
    <p:sldId id="299" r:id="rId22"/>
    <p:sldId id="294" r:id="rId23"/>
    <p:sldId id="298" r:id="rId24"/>
    <p:sldId id="322" r:id="rId25"/>
    <p:sldId id="321" r:id="rId26"/>
    <p:sldId id="325" r:id="rId27"/>
    <p:sldId id="329" r:id="rId28"/>
    <p:sldId id="326" r:id="rId29"/>
    <p:sldId id="327" r:id="rId30"/>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AAA"/>
    <a:srgbClr val="E15457"/>
    <a:srgbClr val="17BDB4"/>
    <a:srgbClr val="686F76"/>
    <a:srgbClr val="3E424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2"/>
    <p:restoredTop sz="61876"/>
  </p:normalViewPr>
  <p:slideViewPr>
    <p:cSldViewPr snapToGrid="0" snapToObjects="1">
      <p:cViewPr varScale="1">
        <p:scale>
          <a:sx n="34" d="100"/>
          <a:sy n="34" d="100"/>
        </p:scale>
        <p:origin x="2440" y="192"/>
      </p:cViewPr>
      <p:guideLst/>
    </p:cSldViewPr>
  </p:slideViewPr>
  <p:notesTextViewPr>
    <p:cViewPr>
      <p:scale>
        <a:sx n="1" d="1"/>
        <a:sy n="1" d="1"/>
      </p:scale>
      <p:origin x="0" y="-88"/>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br>
              <a:rPr lang="nb-NO" b="1" baseline="0" dirty="0" smtClean="0"/>
            </a:br>
            <a:r>
              <a:rPr lang="nb-NO" b="0" baseline="0" dirty="0" smtClean="0"/>
              <a:t>Et </a:t>
            </a:r>
            <a:r>
              <a:rPr lang="nb-NO" b="0" baseline="0" dirty="0" err="1" smtClean="0"/>
              <a:t>cluster</a:t>
            </a:r>
            <a:r>
              <a:rPr lang="nb-NO" b="0" baseline="0" dirty="0" smtClean="0"/>
              <a:t> er en samling av flere Cassandra-instanser som snakker sammen, og utgjør </a:t>
            </a:r>
            <a:r>
              <a:rPr lang="nb-NO" b="0" baseline="0" dirty="0" err="1" smtClean="0"/>
              <a:t>èn</a:t>
            </a:r>
            <a:r>
              <a:rPr lang="nb-NO" b="0" baseline="0" dirty="0" smtClean="0"/>
              <a:t> Cassandra database. </a:t>
            </a:r>
            <a:br>
              <a:rPr lang="nb-NO" b="0" baseline="0" dirty="0" smtClean="0"/>
            </a:br>
            <a:r>
              <a:rPr lang="nb-NO" b="0" baseline="0" dirty="0" smtClean="0"/>
              <a:t>Flere Cassandra ”maskiner” som snakker sammen og fungerer som en.</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a:t>
            </a:r>
            <a:br>
              <a:rPr lang="nb-NO" baseline="0" dirty="0" smtClean="0"/>
            </a:br>
            <a:r>
              <a:rPr lang="nb-NO" baseline="0" dirty="0" smtClean="0"/>
              <a:t>Mange noder som snakker sammen, enten virtuelle eller fysiske maskiner.</a:t>
            </a:r>
            <a:br>
              <a:rPr lang="nb-NO" baseline="0" dirty="0" smtClean="0"/>
            </a:br>
            <a:r>
              <a:rPr lang="nb-NO" baseline="0" dirty="0" smtClean="0"/>
              <a:t>Nodene kan være på samme fysiske sted, eller spredt over flere geografiske lokasjoner.</a:t>
            </a:r>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 (</a:t>
            </a:r>
            <a:r>
              <a:rPr lang="nb-NO" b="1" baseline="0" dirty="0" err="1" smtClean="0"/>
              <a:t>no</a:t>
            </a:r>
            <a:r>
              <a:rPr lang="nb-NO" b="1" baseline="0" dirty="0" smtClean="0"/>
              <a:t> single </a:t>
            </a:r>
            <a:r>
              <a:rPr lang="nb-NO" b="1" baseline="0" dirty="0" err="1" smtClean="0"/>
              <a:t>point</a:t>
            </a:r>
            <a:r>
              <a:rPr lang="nb-NO" b="1" baseline="0" dirty="0" smtClean="0"/>
              <a:t> </a:t>
            </a:r>
            <a:r>
              <a:rPr lang="nb-NO" b="1" baseline="0" dirty="0" err="1" smtClean="0"/>
              <a:t>of</a:t>
            </a:r>
            <a:r>
              <a:rPr lang="nb-NO" b="1" baseline="0" dirty="0" smtClean="0"/>
              <a:t> </a:t>
            </a:r>
            <a:r>
              <a:rPr lang="nb-NO" b="1" baseline="0" dirty="0" err="1" smtClean="0"/>
              <a:t>failure</a:t>
            </a:r>
            <a:r>
              <a:rPr lang="nb-NO" b="1" baseline="0" dirty="0" smtClean="0"/>
              <a:t>)</a:t>
            </a:r>
            <a:r>
              <a:rPr lang="nb-NO" b="0" baseline="0" dirty="0" smtClean="0"/>
              <a:t>: </a:t>
            </a:r>
            <a:br>
              <a:rPr lang="nb-NO" b="0" baseline="0" dirty="0" smtClean="0"/>
            </a:br>
            <a:r>
              <a:rPr lang="nb-NO" b="0" baseline="0" dirty="0" smtClean="0"/>
              <a:t>Det er ingen master-slave arkitektur. </a:t>
            </a:r>
            <a:br>
              <a:rPr lang="nb-NO" b="0" baseline="0" dirty="0" smtClean="0"/>
            </a:br>
            <a:r>
              <a:rPr lang="nb-NO" b="0" baseline="0" dirty="0" smtClean="0"/>
              <a:t>Alle noder er like og vet om hverandre. </a:t>
            </a:r>
            <a:br>
              <a:rPr lang="nb-NO" b="0" baseline="0" dirty="0" smtClean="0"/>
            </a:br>
            <a:r>
              <a:rPr lang="nb-NO" b="0" baseline="0" dirty="0" smtClean="0"/>
              <a:t>Det betyr at du kan spørre hvilken som helst node og få svar.</a:t>
            </a:r>
            <a:br>
              <a:rPr lang="nb-NO" b="0" baseline="0" dirty="0" smtClean="0"/>
            </a:br>
            <a:r>
              <a:rPr lang="nb-NO" b="0" baseline="0" dirty="0" smtClean="0"/>
              <a:t>De vet om hverandre og hvilke data hver enkelt node har.</a:t>
            </a:r>
            <a:r>
              <a:rPr lang="nb-NO" b="1" baseline="0" dirty="0" smtClean="0"/>
              <a:t> </a:t>
            </a:r>
            <a:r>
              <a:rPr lang="nb-NO" b="0" baseline="0" dirty="0" smtClean="0"/>
              <a:t/>
            </a:r>
            <a:br>
              <a:rPr lang="nb-NO" b="0" baseline="0" dirty="0" smtClean="0"/>
            </a:br>
            <a:r>
              <a:rPr lang="nb-NO" b="0" baseline="0" dirty="0" smtClean="0"/>
              <a:t>Alle nodene holder ikke på all data, det er delt mellom dem.</a:t>
            </a:r>
            <a:br>
              <a:rPr lang="nb-NO" b="0" baseline="0" dirty="0" smtClean="0"/>
            </a:br>
            <a:r>
              <a:rPr lang="nb-NO" b="0" baseline="0" dirty="0" smtClean="0"/>
              <a:t>En hvilken som helst node kan opptre som en ”</a:t>
            </a:r>
            <a:r>
              <a:rPr lang="nb-NO" b="1" baseline="0" dirty="0" err="1" smtClean="0"/>
              <a:t>coordinator</a:t>
            </a:r>
            <a:r>
              <a:rPr lang="nb-NO" b="1" baseline="0" dirty="0" smtClean="0"/>
              <a:t> node</a:t>
            </a:r>
            <a:r>
              <a:rPr lang="nb-NO" b="0" baseline="0" dirty="0" smtClean="0"/>
              <a:t>” &gt;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0" baseline="0" dirty="0" smtClean="0"/>
              <a:t>Jeg nevnte at data er fordelt mellom nodene i </a:t>
            </a:r>
            <a:r>
              <a:rPr lang="nb-NO" b="0" baseline="0" dirty="0" err="1" smtClean="0"/>
              <a:t>clusteret</a:t>
            </a:r>
            <a:r>
              <a:rPr lang="nb-NO" b="0" baseline="0" dirty="0" smtClean="0"/>
              <a: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 noden som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selv når noden med dataene våre er nede?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Er det mulig?</a:t>
            </a:r>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Ja!</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Svaret på det er </a:t>
            </a: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de samme dataene finnes på 3 noder i </a:t>
            </a:r>
            <a:r>
              <a:rPr lang="nb-NO" baseline="0" dirty="0" err="1" smtClean="0"/>
              <a:t>clusteret</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for eksempel ikke får svar.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Tenk </a:t>
            </a:r>
            <a:r>
              <a:rPr lang="nb-NO" baseline="0" dirty="0" err="1" smtClean="0"/>
              <a:t>clusteret</a:t>
            </a:r>
            <a:r>
              <a:rPr lang="nb-NO" baseline="0" dirty="0" smtClean="0"/>
              <a:t> vi så på forrige slide.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Verdien 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At nøkkelen </a:t>
            </a:r>
            <a:r>
              <a:rPr lang="nb-NO" b="0" baseline="0" dirty="0" err="1" smtClean="0"/>
              <a:t>hashes</a:t>
            </a:r>
            <a:r>
              <a:rPr lang="nb-NO" b="0" baseline="0" dirty="0" smtClean="0"/>
              <a:t> vil si at vi tar en nøkkel, eller en ID til dataene våres, </a:t>
            </a:r>
            <a:r>
              <a:rPr lang="nb-NO" b="0" baseline="0" dirty="0" err="1" smtClean="0"/>
              <a:t>sensor_id</a:t>
            </a:r>
            <a:r>
              <a:rPr lang="nb-NO" b="0" baseline="0" dirty="0" smtClean="0"/>
              <a:t> i eksemplet tidligere.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Nøkkelen kjøres igjennom en </a:t>
            </a:r>
            <a:r>
              <a:rPr lang="nb-NO" b="0" baseline="0" dirty="0" err="1" smtClean="0"/>
              <a:t>hash</a:t>
            </a:r>
            <a:r>
              <a:rPr lang="nb-NO" b="0" baseline="0" dirty="0" smtClean="0"/>
              <a:t>-funksjon for å få en normalisert verdi som er en lovlig nøkkel og som er en forholdvis tilfeldig verdi innenfor de lovlige verdiene. Max – min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Med denne verdien vet Cassandra hvor den skal lete eller sette inn dataene i </a:t>
            </a:r>
            <a:r>
              <a:rPr lang="nb-NO" b="0" baseline="0" dirty="0" err="1" smtClean="0"/>
              <a:t>clusteret</a:t>
            </a:r>
            <a:r>
              <a:rPr lang="nb-NO" b="0" baseline="0" dirty="0" smtClean="0"/>
              <a:t>.</a:t>
            </a:r>
            <a:br>
              <a:rPr lang="nb-NO" b="0" baseline="0" dirty="0" smtClean="0"/>
            </a:br>
            <a:r>
              <a:rPr lang="nb-NO" b="0" baseline="0" dirty="0" smtClean="0"/>
              <a:t>Det er </a:t>
            </a:r>
            <a:r>
              <a:rPr lang="nb-NO" b="0" baseline="0" dirty="0" err="1" smtClean="0"/>
              <a:t>coordinator</a:t>
            </a:r>
            <a:r>
              <a:rPr lang="nb-NO" b="0" baseline="0" dirty="0" smtClean="0"/>
              <a:t>-noden som gjør dette, og den har kjennskap til hvor den skal lete etter dataene.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r>
              <a:rPr lang="nb-NO" b="0" baseline="0" dirty="0" smtClean="0"/>
              <a:t>, hvis vi følger klokka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egentlige noden er </a:t>
            </a:r>
            <a:r>
              <a:rPr lang="nb-NO" b="0" baseline="0" dirty="0" err="1" smtClean="0"/>
              <a:t>offlne</a:t>
            </a:r>
            <a:r>
              <a:rPr lang="nb-NO" b="0" baseline="0" dirty="0" smtClean="0"/>
              <a:t> (merket med rødt) får vi ikke svar fra den.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får svar fra de andre, og returnerer verdien til brukeren, selv om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Noden som blir ”</a:t>
            </a:r>
            <a:r>
              <a:rPr lang="nb-NO" b="1" baseline="0" dirty="0" err="1" smtClean="0"/>
              <a:t>coordinator</a:t>
            </a:r>
            <a:r>
              <a:rPr lang="nb-NO" b="1" baseline="0" dirty="0" smtClean="0"/>
              <a:t>-node</a:t>
            </a:r>
            <a:r>
              <a:rPr lang="nb-NO" b="0" baseline="0" dirty="0" smtClean="0"/>
              <a:t>”, altså midlertidig master for den </a:t>
            </a:r>
            <a:r>
              <a:rPr lang="nb-NO" b="0" baseline="0" dirty="0" err="1" smtClean="0"/>
              <a:t>requesten</a:t>
            </a:r>
            <a:r>
              <a:rPr lang="nb-NO" b="0" baseline="0" dirty="0" smtClean="0"/>
              <a:t>, har i oppgave å spørre resterende noder, vente på svar, og returnere en verdi til brukeren. Hvis det er ulike versjoner av verdien, for eksempel hvis den har blitt oppdatert og det syns bare på en av nodene (det kan skje), returneres den nyeste basert på et tidsstempel som er satt på alle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ofte kalt </a:t>
            </a:r>
            <a:r>
              <a:rPr lang="nb-NO" b="1" baseline="0" dirty="0" err="1" smtClean="0"/>
              <a:t>tunable</a:t>
            </a:r>
            <a:r>
              <a:rPr lang="nb-NO" b="1" baseline="0" dirty="0" smtClean="0"/>
              <a:t> </a:t>
            </a:r>
            <a:r>
              <a:rPr lang="nb-NO" b="1" baseline="0" dirty="0" err="1" smtClean="0"/>
              <a:t>consistency</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tidligere.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Theorem</a:t>
            </a:r>
            <a:r>
              <a:rPr lang="nb-NO" baseline="0" dirty="0" smtClean="0"/>
              <a:t> som sier at en database kun kan oppfylle to av disse tre </a:t>
            </a:r>
            <a:r>
              <a:rPr lang="nb-NO" baseline="0" dirty="0" err="1" smtClean="0"/>
              <a:t>kriterien</a:t>
            </a:r>
            <a:r>
              <a:rPr lang="nb-NO" baseline="0" dirty="0" smtClean="0"/>
              <a:t> 100%, alle tre er ikke mulig.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a:t>
            </a:r>
            <a:br>
              <a:rPr lang="nb-NO" b="0" baseline="0" dirty="0" smtClean="0"/>
            </a:br>
            <a:r>
              <a:rPr lang="nb-NO" b="0" baseline="0" dirty="0" smtClean="0"/>
              <a:t>Kan ikke garantere for 100% konsistente data ved nettverksbrudd hvis du fortsatt skal være svare på </a:t>
            </a:r>
            <a:r>
              <a:rPr lang="nb-NO" b="0" baseline="0" dirty="0" err="1" smtClean="0"/>
              <a:t>requester</a:t>
            </a:r>
            <a:r>
              <a:rPr lang="nb-NO" b="0" baseline="0" dirty="0" smtClean="0"/>
              <a:t> (</a:t>
            </a:r>
            <a:r>
              <a:rPr lang="nb-NO" b="1" baseline="0" dirty="0" smtClean="0"/>
              <a:t>A</a:t>
            </a:r>
            <a:r>
              <a:rPr lang="nb-NO" b="0" baseline="0" dirty="0" smtClean="0"/>
              <a:t>) og ikke stoppe å fungere </a:t>
            </a:r>
            <a:r>
              <a:rPr lang="nb-NO" b="1" baseline="0" dirty="0" smtClean="0"/>
              <a:t>(P</a:t>
            </a:r>
            <a:r>
              <a:rPr lang="nb-NO" b="0" baseline="0" dirty="0" smtClean="0"/>
              <a:t>)</a:t>
            </a:r>
            <a:r>
              <a:rPr lang="nb-NO" b="1"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a:t>
            </a:r>
            <a:br>
              <a:rPr lang="nb-NO" b="0" baseline="0" dirty="0" smtClean="0"/>
            </a:br>
            <a:r>
              <a:rPr lang="nb-NO" b="0" baseline="0" dirty="0" smtClean="0"/>
              <a:t>Garanterer at hvis data skrives til en node så vil det være tilgjengelig på resten av nodene som skal ha dataene snart. </a:t>
            </a:r>
            <a:br>
              <a:rPr lang="nb-NO" b="0" baseline="0" dirty="0" smtClean="0"/>
            </a:br>
            <a:r>
              <a:rPr lang="nb-NO" b="0" baseline="0" dirty="0" smtClean="0"/>
              <a:t>Typisk tar det fra noen millisekunder og opp til et par minutter. </a:t>
            </a:r>
            <a:br>
              <a:rPr lang="nb-NO" b="0" baseline="0" dirty="0" smtClean="0"/>
            </a:br>
            <a:r>
              <a:rPr lang="nb-NO" b="0" baseline="0" dirty="0" smtClean="0"/>
              <a:t>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a:t>
            </a:r>
            <a:br>
              <a:rPr lang="nb-NO" b="0" baseline="0" dirty="0" smtClean="0"/>
            </a:br>
            <a:r>
              <a:rPr lang="nb-NO" b="0" baseline="0" dirty="0" smtClean="0"/>
              <a:t>Data som aldri endrer seg, bare skrives til databasen. </a:t>
            </a:r>
            <a:br>
              <a:rPr lang="nb-NO" b="0" baseline="0" dirty="0" smtClean="0"/>
            </a:br>
            <a:r>
              <a:rPr lang="nb-NO" b="0" baseline="0" dirty="0" err="1" smtClean="0"/>
              <a:t>Eventer</a:t>
            </a:r>
            <a:r>
              <a:rPr lang="nb-NO" b="0" baseline="0" dirty="0" smtClean="0"/>
              <a:t> for eksempel, eller bare legge til endringer, aldri endre eksisterende data og la applikasjonen sy sammen riktig resultat når data hentes ut.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har verdien vi ønsker i dette eksemplet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rød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Rød</a:t>
            </a:r>
            <a:r>
              <a:rPr lang="nb-NO" b="0" baseline="0" dirty="0" smtClean="0"/>
              <a:t> betyr skriving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Gul sirkel</a:t>
            </a:r>
            <a:r>
              <a:rPr lang="nb-NO" b="0" baseline="0" dirty="0" smtClean="0"/>
              <a:t> betyr lesing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kun leser fra en node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ser helt like ut som vanlige SQL spørringer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Databasen fungerer helt annerledes enn en relasjonsdatabase, og det må man være klar over når man gjør spørringer også.</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Man kan som sagt ikke spørre på andre verdier enn nøkkelen og eventuelt utvide spørringen med ”</a:t>
            </a:r>
            <a:r>
              <a:rPr lang="nb-NO" sz="9600" baseline="0" dirty="0" err="1" smtClean="0">
                <a:solidFill>
                  <a:srgbClr val="17BDB4"/>
                </a:solidFill>
                <a:latin typeface="Calibri" charset="0"/>
                <a:ea typeface="Calibri" charset="0"/>
                <a:cs typeface="Calibri" charset="0"/>
              </a:rPr>
              <a:t>clustering</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columns</a:t>
            </a:r>
            <a:r>
              <a:rPr lang="nb-NO" sz="9600" baseline="0" dirty="0" smtClean="0">
                <a:solidFill>
                  <a:srgbClr val="17BDB4"/>
                </a:solidFill>
                <a:latin typeface="Calibri" charset="0"/>
                <a:ea typeface="Calibri" charset="0"/>
                <a:cs typeface="Calibri" charset="0"/>
              </a:rPr>
              <a:t>” som er kolonnene som defineres etter første verdien i PRIMARY KEY definisjonen</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en del ekstra operatorer man kan sette på en spørring</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TTL: Time to live. Hvor lenge dataene dine skal leve før de forsvinner av seg selv.</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err="1" smtClean="0">
                <a:solidFill>
                  <a:srgbClr val="17BDB4"/>
                </a:solidFill>
                <a:latin typeface="Calibri" charset="0"/>
                <a:ea typeface="Calibri" charset="0"/>
                <a:cs typeface="Calibri" charset="0"/>
              </a:rPr>
              <a:t>Lightweight</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transactions</a:t>
            </a:r>
            <a:r>
              <a:rPr lang="nb-NO" sz="9600" baseline="0" dirty="0" smtClean="0">
                <a:solidFill>
                  <a:srgbClr val="17BDB4"/>
                </a:solidFill>
                <a:latin typeface="Calibri" charset="0"/>
                <a:ea typeface="Calibri" charset="0"/>
                <a:cs typeface="Calibri" charset="0"/>
              </a:rPr>
              <a:t>: Lettvekts transaksjoner som kjøres i samme </a:t>
            </a:r>
            <a:r>
              <a:rPr lang="nb-NO" sz="9600" baseline="0" dirty="0" err="1" smtClean="0">
                <a:solidFill>
                  <a:srgbClr val="17BDB4"/>
                </a:solidFill>
                <a:latin typeface="Calibri" charset="0"/>
                <a:ea typeface="Calibri" charset="0"/>
                <a:cs typeface="Calibri" charset="0"/>
              </a:rPr>
              <a:t>context</a:t>
            </a:r>
            <a:r>
              <a:rPr lang="nb-NO" sz="9600" baseline="0" dirty="0" smtClean="0">
                <a:solidFill>
                  <a:srgbClr val="17BDB4"/>
                </a:solidFill>
                <a:latin typeface="Calibri" charset="0"/>
                <a:ea typeface="Calibri" charset="0"/>
                <a:cs typeface="Calibri" charset="0"/>
              </a:rPr>
              <a:t> som spørringen din. </a:t>
            </a:r>
            <a:br>
              <a:rPr lang="nb-NO" sz="9600" baseline="0" dirty="0" smtClean="0">
                <a:solidFill>
                  <a:srgbClr val="17BDB4"/>
                </a:solidFill>
                <a:latin typeface="Calibri" charset="0"/>
                <a:ea typeface="Calibri" charset="0"/>
                <a:cs typeface="Calibri" charset="0"/>
              </a:rPr>
            </a:br>
            <a:r>
              <a:rPr lang="nb-NO" sz="9600" baseline="0" dirty="0" smtClean="0">
                <a:solidFill>
                  <a:srgbClr val="17BDB4"/>
                </a:solidFill>
                <a:latin typeface="Calibri" charset="0"/>
                <a:ea typeface="Calibri" charset="0"/>
                <a:cs typeface="Calibri" charset="0"/>
              </a:rPr>
              <a:t>For eksempel kan man si INSERT INTO person (</a:t>
            </a:r>
            <a:r>
              <a:rPr lang="nb-NO" sz="9600" baseline="0" dirty="0" err="1" smtClean="0">
                <a:solidFill>
                  <a:srgbClr val="17BDB4"/>
                </a:solidFill>
                <a:latin typeface="Calibri" charset="0"/>
                <a:ea typeface="Calibri" charset="0"/>
                <a:cs typeface="Calibri" charset="0"/>
              </a:rPr>
              <a:t>andreas</a:t>
            </a:r>
            <a:r>
              <a:rPr lang="nb-NO" sz="9600" baseline="0" dirty="0" smtClean="0">
                <a:solidFill>
                  <a:srgbClr val="17BDB4"/>
                </a:solidFill>
                <a:latin typeface="Calibri" charset="0"/>
                <a:ea typeface="Calibri" charset="0"/>
                <a:cs typeface="Calibri" charset="0"/>
              </a:rPr>
              <a:t>) IF NOT EXISTS.</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mye mer også som jeg ikke skal gå inn på nå.</a:t>
            </a:r>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Tegningen viser et utsnitt av et </a:t>
            </a:r>
            <a:r>
              <a:rPr lang="nb-NO" baseline="0" dirty="0" err="1" smtClean="0"/>
              <a:t>HashMap</a:t>
            </a:r>
            <a:r>
              <a:rPr lang="nb-NO" baseline="0" dirty="0" smtClean="0"/>
              <a:t>, eller en </a:t>
            </a:r>
            <a:r>
              <a:rPr lang="nb-NO" baseline="0" dirty="0" err="1" smtClean="0"/>
              <a:t>HashRing</a:t>
            </a:r>
            <a:r>
              <a:rPr lang="nb-NO" baseline="0" dirty="0" smtClean="0"/>
              <a:t> som det heter i Cassandra.</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et gigantisk </a:t>
            </a:r>
            <a:r>
              <a:rPr lang="nb-NO" baseline="0" dirty="0" err="1" smtClean="0"/>
              <a:t>HashMap</a:t>
            </a:r>
            <a:r>
              <a:rPr lang="nb-NO" baseline="0" dirty="0" smtClean="0"/>
              <a:t> som ”</a:t>
            </a:r>
            <a:r>
              <a:rPr lang="nb-NO" baseline="0" dirty="0" err="1" smtClean="0"/>
              <a:t>wrapper</a:t>
            </a:r>
            <a:r>
              <a:rPr lang="nb-NO" baseline="0" dirty="0" smtClean="0"/>
              <a:t> rundt”. Når du kommer til slutten er neste </a:t>
            </a:r>
            <a:r>
              <a:rPr lang="nb-NO" baseline="0" dirty="0" err="1" smtClean="0"/>
              <a:t>verdy</a:t>
            </a:r>
            <a:r>
              <a:rPr lang="nb-NO" baseline="0" dirty="0" smtClean="0"/>
              <a:t> begynnelsen igjen...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HashRingen</a:t>
            </a:r>
            <a:r>
              <a:rPr lang="nb-NO" baseline="0" dirty="0" smtClean="0"/>
              <a:t> er på høyre side her, og fargene betyr hvilke node som er ansvarlig for det området av verdier.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 hvite radene på venstre side er kolonner med verdier som er lagt inn i Cassandra på nøkkelen som er merket med </a:t>
            </a:r>
            <a:r>
              <a:rPr lang="nb-NO" baseline="0" dirty="0" err="1" smtClean="0"/>
              <a:t>X</a:t>
            </a:r>
            <a:r>
              <a:rPr lang="nb-NO" baseline="0" dirty="0" smtClean="0"/>
              <a:t> i </a:t>
            </a:r>
            <a:r>
              <a:rPr lang="nb-NO" baseline="0" dirty="0" err="1" smtClean="0"/>
              <a:t>HashRingen</a:t>
            </a:r>
            <a:r>
              <a:rPr lang="nb-NO" baseline="0" dirty="0" smtClean="0"/>
              <a:t> på høyre side. De er ”koblet til” en nøkkel.</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dere ser er det kun </a:t>
            </a:r>
            <a:r>
              <a:rPr lang="nb-NO" baseline="0" dirty="0" err="1" smtClean="0"/>
              <a:t>HashRingen</a:t>
            </a:r>
            <a:r>
              <a:rPr lang="nb-NO" baseline="0" dirty="0" smtClean="0"/>
              <a:t> som er tilgjengelig, og da ser dere kanskje hvorfor man ikke kan søke etter en hvilken som helst kolonne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litt 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p>
        </p:txBody>
      </p:sp>
    </p:spTree>
    <p:extLst>
      <p:ext uri="{BB962C8B-B14F-4D97-AF65-F5344CB8AC3E}">
        <p14:creationId xmlns:p14="http://schemas.microsoft.com/office/powerpoint/2010/main" val="1818496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Vi må </a:t>
            </a:r>
            <a:r>
              <a:rPr lang="nb-NO" baseline="0" dirty="0" err="1" smtClean="0"/>
              <a:t>denormalisere</a:t>
            </a:r>
            <a:endParaRPr lang="nb-NO" baseline="0" dirty="0" smtClean="0"/>
          </a:p>
          <a:p>
            <a:pPr marL="0" lvl="2" indent="0">
              <a:buSzPct val="75000"/>
              <a:buFont typeface="Arial" charset="0"/>
              <a:buNone/>
            </a:pPr>
            <a:endParaRPr lang="nb-NO" baseline="0" dirty="0" smtClean="0"/>
          </a:p>
          <a:p>
            <a:pPr marL="0" lvl="2" indent="0">
              <a:buSzPct val="75000"/>
              <a:buFont typeface="Arial" charset="0"/>
              <a:buNone/>
            </a:pPr>
            <a:r>
              <a:rPr lang="nb-NO" baseline="0" dirty="0" smtClean="0"/>
              <a:t>Målet med normalisering er å minimere duplisering av verdier.</a:t>
            </a:r>
          </a:p>
          <a:p>
            <a:pPr marL="0" lvl="2" indent="0">
              <a:buSzPct val="75000"/>
              <a:buFont typeface="Arial" charset="0"/>
              <a:buNone/>
            </a:pPr>
            <a:r>
              <a:rPr lang="nb-NO" baseline="0" dirty="0" smtClean="0"/>
              <a:t>Nå må du </a:t>
            </a:r>
            <a:r>
              <a:rPr lang="nb-NO" baseline="0" dirty="0" err="1" smtClean="0"/>
              <a:t>denormalisere</a:t>
            </a:r>
            <a:r>
              <a:rPr lang="nb-NO" baseline="0" dirty="0" smtClean="0"/>
              <a:t> dataene dine og duplisere de slik at de er beregnet for lesing (i de aller fleste casene).</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bryter litt med hva jeg lærte i databasekurset mitt </a:t>
            </a:r>
            <a:r>
              <a:rPr lang="nb-NO" baseline="0" dirty="0" err="1" smtClean="0"/>
              <a:t>hvertfall</a:t>
            </a:r>
            <a:r>
              <a:rPr lang="nb-NO"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Nå er det opp til applikasjonen eller den som skriver og leser data fra Cassandra til å holde tabellene i synk.</a:t>
            </a:r>
          </a:p>
          <a:p>
            <a:pPr marL="0" lvl="2" indent="0">
              <a:buSzPct val="75000"/>
              <a:buFont typeface="Arial" charset="0"/>
              <a:buNone/>
            </a:pPr>
            <a:endParaRPr lang="nb-NO" baseline="0" dirty="0" smtClean="0"/>
          </a:p>
          <a:p>
            <a:pPr marL="0" lvl="2" indent="0">
              <a:buSzPct val="75000"/>
              <a:buFont typeface="Arial" charset="0"/>
              <a:buNone/>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tabellen så er det </a:t>
            </a:r>
            <a:r>
              <a:rPr lang="nb-NO" b="1" baseline="0" dirty="0" err="1" smtClean="0"/>
              <a:t>user_by_id</a:t>
            </a:r>
            <a:r>
              <a:rPr lang="nb-NO" b="1" baseline="0" dirty="0" smtClean="0"/>
              <a:t>.</a:t>
            </a:r>
            <a:endParaRPr lang="nb-NO" b="1" baseline="0" dirty="0" smtClean="0"/>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a:t>
            </a:r>
          </a:p>
          <a:p>
            <a:pPr marL="0" lvl="2" indent="0">
              <a:buSzPct val="75000"/>
              <a:buFont typeface="Arial" charset="0"/>
              <a:buNone/>
            </a:pPr>
            <a:r>
              <a:rPr lang="nb-NO" baseline="0" dirty="0" smtClean="0"/>
              <a:t>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a:t>
            </a:r>
          </a:p>
          <a:p>
            <a:pPr marL="0" lvl="2" indent="0">
              <a:buSzPct val="75000"/>
              <a:buFont typeface="Arial" charset="0"/>
              <a:buNone/>
            </a:pPr>
            <a:r>
              <a:rPr lang="nb-NO" baseline="0" dirty="0" smtClean="0"/>
              <a:t>Det betyr at man må vite etternavnet til personen(e) man ønsker. </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Vet man kun etternavnet vil man få tilbake alle personene med dette etternavnet. </a:t>
            </a:r>
          </a:p>
          <a:p>
            <a:pPr marL="0" lvl="2" indent="0">
              <a:buSzPct val="75000"/>
              <a:buFont typeface="Arial" charset="0"/>
              <a:buNone/>
            </a:pPr>
            <a:r>
              <a:rPr lang="nb-NO" baseline="0" dirty="0" smtClean="0"/>
              <a:t>Vet man også fornavnet vil man få tilbake den personene som har etternavnet og fornavnet. </a:t>
            </a:r>
          </a:p>
          <a:p>
            <a:pPr marL="0" lvl="2" indent="0">
              <a:buSzPct val="75000"/>
              <a:buFont typeface="Arial" charset="0"/>
              <a:buNone/>
            </a:pPr>
            <a:r>
              <a:rPr lang="nb-NO" baseline="0" dirty="0" smtClean="0"/>
              <a:t>I en slik tabell må kombinasjonene av etternavn, fornavn være unik. </a:t>
            </a:r>
          </a:p>
          <a:p>
            <a:pPr marL="0" lvl="2" indent="0">
              <a:buSzPct val="75000"/>
              <a:buFont typeface="Arial" charset="0"/>
              <a:buNone/>
            </a:pPr>
            <a:r>
              <a:rPr lang="nb-NO" baseline="0" dirty="0" smtClean="0"/>
              <a:t>Samme som gjelder for PRIMARY KEY i en relasjonsdatabase.</a:t>
            </a:r>
          </a:p>
        </p:txBody>
      </p:sp>
    </p:spTree>
    <p:extLst>
      <p:ext uri="{BB962C8B-B14F-4D97-AF65-F5344CB8AC3E}">
        <p14:creationId xmlns:p14="http://schemas.microsoft.com/office/powerpoint/2010/main" val="105123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Først må det nevnes at det ble gjort en </a:t>
            </a:r>
            <a:r>
              <a:rPr lang="nb-NO" baseline="0" dirty="0" err="1" smtClean="0"/>
              <a:t>benchmark</a:t>
            </a:r>
            <a:r>
              <a:rPr lang="nb-NO" baseline="0" dirty="0" smtClean="0"/>
              <a:t> av Cassandra tilbake i 2011:</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av </a:t>
            </a:r>
            <a:r>
              <a:rPr lang="nb-NO" baseline="0" dirty="0" err="1" smtClean="0"/>
              <a:t>Netflix</a:t>
            </a:r>
            <a:endParaRPr lang="nb-NO" baseline="0" dirty="0" smtClean="0"/>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det</a:t>
            </a:r>
          </a:p>
          <a:p>
            <a:pPr marL="342900" lvl="2" indent="-342900">
              <a:buSzPct val="75000"/>
              <a:buFont typeface="Arial" charset="0"/>
              <a:buChar char="•"/>
            </a:pPr>
            <a:r>
              <a:rPr lang="nb-NO" baseline="0" dirty="0" smtClean="0"/>
              <a:t>Flere </a:t>
            </a:r>
            <a:r>
              <a:rPr lang="nb-NO" baseline="0" dirty="0" err="1" smtClean="0"/>
              <a:t>benchmarks</a:t>
            </a:r>
            <a:r>
              <a:rPr lang="nb-NO" baseline="0" dirty="0" smtClean="0"/>
              <a:t> er gjort etter dette med bedre resultat</a:t>
            </a:r>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Netflix</a:t>
            </a: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Over 2.500 noder i produksjon! Det var det største antallet noder til en annen kjent aktør kom på banen som jeg kommer til snart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Brukes blant annet til å huske hvor langt du er kommet i filmene du ser</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første til å ta i bruk Cassandra etter at </a:t>
            </a:r>
            <a:r>
              <a:rPr lang="nb-NO" baseline="0" dirty="0" err="1" smtClean="0"/>
              <a:t>Facebook</a:t>
            </a:r>
            <a:r>
              <a:rPr lang="nb-NO" baseline="0" dirty="0" smtClean="0"/>
              <a:t> </a:t>
            </a:r>
            <a:r>
              <a:rPr lang="nb-NO" baseline="0" dirty="0" err="1" smtClean="0"/>
              <a:t>open</a:t>
            </a:r>
            <a:r>
              <a:rPr lang="nb-NO" baseline="0" dirty="0" smtClean="0"/>
              <a:t> </a:t>
            </a:r>
            <a:r>
              <a:rPr lang="nb-NO" baseline="0" dirty="0" err="1" smtClean="0"/>
              <a:t>sourcet</a:t>
            </a:r>
            <a:r>
              <a:rPr lang="nb-NO" baseline="0" dirty="0" smtClean="0"/>
              <a:t> det i 2008</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63682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221097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finnes mange flere også: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Instagram</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Ebay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Cern (ATLAS eksperimentet deres)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Tidal</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FINN.no</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Twitter</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Soundcloud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ING (bank i </a:t>
            </a:r>
            <a:r>
              <a:rPr lang="nb-NO" baseline="0" dirty="0" err="1" smtClean="0"/>
              <a:t>nederland</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Cisco (</a:t>
            </a:r>
            <a:r>
              <a:rPr lang="nb-NO" baseline="0" dirty="0" err="1" smtClean="0"/>
              <a:t>Cloud</a:t>
            </a:r>
            <a:r>
              <a:rPr lang="nb-NO" baseline="0" dirty="0" smtClean="0"/>
              <a:t> video tjenesten sin)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Rackspace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Reddit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Listen er uendelig. Det blir også fler og fler hver </a:t>
            </a:r>
            <a:r>
              <a:rPr lang="nb-NO" baseline="0" smtClean="0"/>
              <a:t>måned.</a:t>
            </a:r>
            <a:endParaRPr lang="nb-NO" baseline="0" dirty="0" smtClean="0"/>
          </a:p>
        </p:txBody>
      </p:sp>
    </p:spTree>
    <p:extLst>
      <p:ext uri="{BB962C8B-B14F-4D97-AF65-F5344CB8AC3E}">
        <p14:creationId xmlns:p14="http://schemas.microsoft.com/office/powerpoint/2010/main" val="181630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484287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1344990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14455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r>
              <a:rPr lang="nb-NO" baseline="0" dirty="0" smtClean="0"/>
              <a:t>En type </a:t>
            </a:r>
            <a:r>
              <a:rPr lang="nb-NO" baseline="0" dirty="0" err="1" smtClean="0"/>
              <a:t>NoSQL</a:t>
            </a:r>
            <a:r>
              <a:rPr lang="nb-NO" baseline="0" dirty="0" smtClean="0"/>
              <a:t> databaser.</a:t>
            </a:r>
          </a:p>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store.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Fordi de er bygget opp av </a:t>
            </a:r>
            <a:r>
              <a:rPr lang="nb-NO" baseline="0" dirty="0" err="1" smtClean="0"/>
              <a:t>records</a:t>
            </a:r>
            <a:r>
              <a:rPr lang="nb-NO" baseline="0" dirty="0" smtClean="0"/>
              <a:t>.</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Og det er utvidbare. Enkelt å legge til og fjerne kolonner dynamisk.</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En </a:t>
            </a:r>
            <a:r>
              <a:rPr lang="nb-NO" baseline="0" dirty="0" err="1" smtClean="0"/>
              <a:t>record</a:t>
            </a:r>
            <a:r>
              <a:rPr lang="nb-NO" baseline="0" dirty="0" smtClean="0"/>
              <a:t> kan sees litt på som en rad i en relasjonsdatabase, men samtidig er det noe annet. </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Ikke like sterk kobling som en rad i en relasjonsdatabase.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Rader lagres sekvensielt på disk. Laget for å leses sammen. </a:t>
            </a:r>
            <a:r>
              <a:rPr lang="nb-NO" baseline="0" dirty="0" err="1" smtClean="0"/>
              <a:t>F.eks</a:t>
            </a:r>
            <a:r>
              <a:rPr lang="nb-NO" baseline="0" dirty="0" smtClean="0"/>
              <a:t> en brukerprofil leser man hele profilen i ett, ofte ikke enkeltkolonner.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Records</a:t>
            </a:r>
            <a:r>
              <a:rPr lang="nb-NO" baseline="0" dirty="0" smtClean="0"/>
              <a:t> er mer </a:t>
            </a:r>
            <a:r>
              <a:rPr lang="nb-NO" baseline="0" dirty="0" err="1" smtClean="0"/>
              <a:t>løskoblet</a:t>
            </a:r>
            <a:r>
              <a:rPr lang="nb-NO" baseline="0" dirty="0" smtClean="0"/>
              <a:t>. En nøkkel som identifiserer et sett med kolonner og verdier.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Lagres ofte helt annerledes på disk enn rader i relasjonsdatabaser; for å optimalisere for enten skriving eller lesing. Ofte justere selv.</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Datastore</a:t>
            </a:r>
            <a:r>
              <a:rPr lang="nb-NO" baseline="0" dirty="0" smtClean="0"/>
              <a:t> for Big Data &gt; Store datamengder.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 Der andre løsninger får problemer med volum og </a:t>
            </a:r>
            <a:r>
              <a:rPr lang="nb-NO" baseline="0" dirty="0" err="1" smtClean="0"/>
              <a:t>throughput</a:t>
            </a:r>
            <a:r>
              <a:rPr lang="nb-NO" baseline="0" dirty="0" smtClean="0"/>
              <a:t>.</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Flere milliarder kolonner per rad</a:t>
            </a:r>
          </a:p>
          <a:p>
            <a:pPr marL="342900" lvl="2" indent="-342900" algn="l">
              <a:buSzPct val="75000"/>
              <a:buFont typeface="Arial" charset="0"/>
              <a:buChar char="•"/>
            </a:pPr>
            <a:r>
              <a:rPr lang="nb-NO" baseline="0" dirty="0" smtClean="0"/>
              <a:t>Ikke ”statiske” kolonner som du definerer i et database-skjema.  </a:t>
            </a:r>
          </a:p>
          <a:p>
            <a:pPr marL="342900" lvl="2" indent="-342900" algn="l">
              <a:buSzPct val="75000"/>
              <a:buFont typeface="Arial" charset="0"/>
              <a:buChar char="•"/>
            </a:pPr>
            <a:r>
              <a:rPr lang="nb-NO" baseline="0" dirty="0" smtClean="0"/>
              <a:t>Man definerer ikke opp et skjema med 2 milliarder kolonner.</a:t>
            </a:r>
          </a:p>
          <a:p>
            <a:pPr marL="342900" lvl="2" indent="-342900" algn="l">
              <a:buSzPct val="75000"/>
              <a:buFont typeface="Arial" charset="0"/>
              <a:buChar char="•"/>
            </a:pPr>
            <a:r>
              <a:rPr lang="nb-NO" baseline="0" dirty="0" smtClean="0"/>
              <a:t>Skjemadefinisjonen ligner på skjemaene for relasjonsdatabaser.</a:t>
            </a:r>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Titt på et enkelt skjema for en relasjonsdatabase: Registrere værdata fra værsensorer.</a:t>
            </a:r>
          </a:p>
          <a:p>
            <a:pPr marL="342900" lvl="2" indent="-342900">
              <a:buSzPct val="75000"/>
              <a:buFont typeface="Arial" charset="0"/>
              <a:buChar char="•"/>
            </a:pPr>
            <a:r>
              <a:rPr lang="nb-NO" baseline="0" dirty="0" smtClean="0"/>
              <a:t>Unik ID for verdien som settes inn</a:t>
            </a:r>
          </a:p>
          <a:p>
            <a:pPr marL="342900" lvl="2" indent="-342900">
              <a:buSzPct val="75000"/>
              <a:buFont typeface="Arial" charset="0"/>
              <a:buChar char="•"/>
            </a:pPr>
            <a:r>
              <a:rPr lang="nb-NO" baseline="0" dirty="0" smtClean="0"/>
              <a:t>Id for sensoren som </a:t>
            </a:r>
          </a:p>
          <a:p>
            <a:pPr marL="342900" lvl="2" indent="-342900">
              <a:buSzPct val="75000"/>
              <a:buFont typeface="Arial" charset="0"/>
              <a:buChar char="•"/>
            </a:pPr>
            <a:r>
              <a:rPr lang="nb-NO" baseline="0" dirty="0" smtClean="0"/>
              <a:t>Når temperaturen ble målt</a:t>
            </a:r>
          </a:p>
          <a:p>
            <a:pPr marL="342900" lvl="2" indent="-342900">
              <a:buSzPct val="75000"/>
              <a:buFont typeface="Arial" charset="0"/>
              <a:buChar char="•"/>
            </a:pPr>
            <a:r>
              <a:rPr lang="nb-NO" baseline="0" dirty="0" smtClean="0"/>
              <a:t>Og selve temperaturen</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Rimelig sannsynlig at vi hadde gjort noe slikt.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ville sett cirka ut som tabellen under i en relasjonsdatabase.</a:t>
            </a:r>
          </a:p>
          <a:p>
            <a:pPr marL="0" lvl="2" indent="0">
              <a:buSzPct val="75000"/>
              <a:buFont typeface="Arial" charset="0"/>
              <a:buNone/>
            </a:pPr>
            <a:r>
              <a:rPr lang="nb-NO" baseline="0" dirty="0" smtClean="0"/>
              <a:t>Hver rad bortover blir lagret sekvensielt på disk, altså sammen.</a:t>
            </a:r>
          </a:p>
          <a:p>
            <a:pPr marL="0" lvl="2" indent="0">
              <a:buSzPct val="75000"/>
              <a:buFont typeface="Arial" charset="0"/>
              <a:buNone/>
            </a:pPr>
            <a:r>
              <a:rPr lang="nb-NO" baseline="0" dirty="0" smtClean="0"/>
              <a:t>Det er ikke noe galt med dette egentlig, men i akkurat dette </a:t>
            </a:r>
            <a:r>
              <a:rPr lang="nb-NO" baseline="0" dirty="0" err="1" smtClean="0"/>
              <a:t>caset</a:t>
            </a:r>
            <a:r>
              <a:rPr lang="nb-NO" baseline="0" dirty="0" smtClean="0"/>
              <a:t> ville jeg nok ikke valgt en relasjonsdatabase.</a:t>
            </a:r>
          </a:p>
          <a:p>
            <a:pPr marL="0" lvl="2" indent="0">
              <a:buSzPct val="75000"/>
              <a:buFont typeface="Arial" charset="0"/>
              <a:buNone/>
            </a:pPr>
            <a:r>
              <a:rPr lang="nb-NO" baseline="0" dirty="0" smtClean="0"/>
              <a:t>Det her skalerer ikke veldig godt, gjør det vel?</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Hva hvis vi får 10 sensorer til ? 100? 1000? 10.000? 100.000?</a:t>
            </a:r>
          </a:p>
          <a:p>
            <a:pPr marL="0" lvl="2" indent="0">
              <a:buSzPct val="75000"/>
              <a:buFont typeface="Arial" charset="0"/>
              <a:buNone/>
            </a:pPr>
            <a:r>
              <a:rPr lang="nb-NO" baseline="0" dirty="0" smtClean="0"/>
              <a:t>Hva hvis vi øker intervallet for registrering fra hvert minutt til hvert sekund, eller flere ganger i sekundet?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kan fort bli mye å håndtere for en tradisjonell relasjonsdatabase.</a:t>
            </a:r>
          </a:p>
          <a:p>
            <a:pPr marL="0" lvl="2" indent="0">
              <a:buSzPct val="75000"/>
              <a:buFont typeface="Arial" charset="0"/>
              <a:buNone/>
            </a:pPr>
            <a:r>
              <a:rPr lang="nb-NO" baseline="0" dirty="0" smtClean="0"/>
              <a:t>En ting er å håndtere lagring av mengden data vi kan komme opp i.</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å prosessere de, og gjøre alle sjekkene en relasjonsdatabase gjør for å kunne gi de garantiene de gir.</a:t>
            </a:r>
            <a:br>
              <a:rPr lang="nb-NO" baseline="0" dirty="0" smtClean="0"/>
            </a:br>
            <a:r>
              <a:rPr lang="nb-NO" baseline="0" dirty="0" smtClean="0"/>
              <a:t>Værdata kan jo egentlig regnes som immutable, det vil si at de ikke endrer seg, og vi legger kun til nye oppføringer. </a:t>
            </a:r>
            <a:br>
              <a:rPr lang="nb-NO" baseline="0" dirty="0" smtClean="0"/>
            </a:br>
            <a:r>
              <a:rPr lang="nb-NO" baseline="0" dirty="0" smtClean="0"/>
              <a:t>Siden vi aldri gjør endringer i dataene er det ikke behov for å garantere at det som skrives er det samme som leses av nestemann og slikt, så lenge vi har en annen løsning på id-genereringen enn auto-inkrementering. </a:t>
            </a:r>
            <a:br>
              <a:rPr lang="nb-NO" baseline="0" dirty="0" smtClean="0"/>
            </a:br>
            <a:r>
              <a:rPr lang="nb-NO" baseline="0" dirty="0" smtClean="0"/>
              <a:t>Alle garantiene en relasjonsdatabase gir ville fort tatt knekken på et system som dette. </a:t>
            </a:r>
            <a:br>
              <a:rPr lang="nb-NO" baseline="0" dirty="0" smtClean="0"/>
            </a:br>
            <a:r>
              <a:rPr lang="nb-NO" baseline="0" dirty="0" smtClean="0"/>
              <a:t>Det er ikke noe galt i de garantiene, og i andre tilfeller er de nødvendige, men akkurat her vil jeg påstå de er overflødige. </a:t>
            </a:r>
            <a:br>
              <a:rPr lang="nb-NO" baseline="0" dirty="0" smtClean="0"/>
            </a:br>
            <a:r>
              <a:rPr lang="nb-NO" baseline="0" dirty="0" smtClean="0"/>
              <a:t>Vi trenger kun å få lagret alle dataene.</a:t>
            </a:r>
          </a:p>
          <a:p>
            <a:pPr marL="0" lvl="2" indent="0">
              <a:buSzPct val="75000"/>
              <a:buFont typeface="Arial" charset="0"/>
              <a:buNone/>
            </a:pPr>
            <a:endParaRPr lang="nb-NO" baseline="0" dirty="0" smtClean="0"/>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at det kommer et stort antall </a:t>
            </a:r>
            <a:r>
              <a:rPr lang="nb-NO" baseline="0" dirty="0" err="1" smtClean="0"/>
              <a:t>requester</a:t>
            </a:r>
            <a:r>
              <a:rPr lang="nb-NO" baseline="0" dirty="0" smtClean="0"/>
              <a:t> i parallell, det er også en utfordring.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vi hadde klart å ta unna alle disse dataene, hva hvis vi for eksempel skulle begynt å beregne snitt-temperatur over siste døgn for hver enkelt stasjon? Da må vi lete igjennom alle radene på disk, fiske ut temperaturen, og aggregere dette.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heldig å måtte lete så mange steder på disk for å kunne svare på en spørring.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Man kan bruke tradisjonelle ”</a:t>
            </a:r>
            <a:r>
              <a:rPr lang="nb-NO" baseline="0" dirty="0" err="1" smtClean="0"/>
              <a:t>Column</a:t>
            </a:r>
            <a:r>
              <a:rPr lang="nb-NO" baseline="0" dirty="0" smtClean="0"/>
              <a:t> stores”, som typisk brukes i datavarehus eller business </a:t>
            </a:r>
            <a:r>
              <a:rPr lang="nb-NO" baseline="0" dirty="0" err="1" smtClean="0"/>
              <a:t>intelligence</a:t>
            </a:r>
            <a:r>
              <a:rPr lang="nb-NO" baseline="0" dirty="0" smtClean="0"/>
              <a:t> systemer. </a:t>
            </a:r>
            <a:br>
              <a:rPr lang="nb-NO" baseline="0" dirty="0" smtClean="0"/>
            </a:br>
            <a:r>
              <a:rPr lang="nb-NO" baseline="0" dirty="0" smtClean="0"/>
              <a:t>- Lagrer data fra kolonner sammen istedenfor rader. </a:t>
            </a:r>
            <a:br>
              <a:rPr lang="nb-NO" baseline="0" dirty="0" smtClean="0"/>
            </a:br>
            <a:r>
              <a:rPr lang="nb-NO" baseline="0" dirty="0" smtClean="0"/>
              <a:t>- Raskere å hente ut og aggregere over verdier fra samme rad siden de ligger sammen, men tyngre å hente ut en og en rad; da må vi lete igjennom flere steder på disk for å samle sammen data fra alle kolonnene og re-konstruere raden.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 uansett nå en terskel hvor det blir for mye data å kunne håndtere for de tradisjonelle løsningene, og de må mest sannsynlig ty til distribuering over flere maskiner.</a:t>
            </a:r>
            <a:br>
              <a:rPr lang="nb-NO" baseline="0" dirty="0" smtClean="0"/>
            </a:br>
            <a:r>
              <a:rPr lang="nb-NO" baseline="0" dirty="0" smtClean="0"/>
              <a:t>Det er her styrken til </a:t>
            </a:r>
            <a:r>
              <a:rPr lang="nb-NO" baseline="0" dirty="0" err="1" smtClean="0"/>
              <a:t>NoSQL</a:t>
            </a:r>
            <a:r>
              <a:rPr lang="nb-NO" baseline="0" dirty="0" smtClean="0"/>
              <a:t> databasen kommer inn; de er nemlig bygd for å være distribuerte fra dag </a:t>
            </a:r>
            <a:r>
              <a:rPr lang="nb-NO" baseline="0" dirty="0" err="1" smtClean="0"/>
              <a:t>èn</a:t>
            </a:r>
            <a:r>
              <a:rPr lang="nb-NO" baseline="0" dirty="0" smtClean="0"/>
              <a:t>!.</a:t>
            </a:r>
            <a:endParaRPr lang="nb-NO" b="0" baseline="0" dirty="0" smtClean="0">
              <a:sym typeface="Wingdings"/>
            </a:endParaRPr>
          </a:p>
          <a:p>
            <a:pPr marL="342900" lvl="2" indent="-342900">
              <a:buSzPct val="75000"/>
              <a:buFont typeface="Arial" charset="0"/>
              <a:buChar char="•"/>
            </a:pPr>
            <a:endParaRPr lang="nb-NO" b="0" baseline="0" dirty="0" smtClean="0">
              <a:sym typeface="Helvetica Neue"/>
            </a:endParaRPr>
          </a:p>
          <a:p>
            <a:pPr marL="0" lvl="2" indent="0">
              <a:buSzPct val="75000"/>
              <a:buFont typeface="Arial" charset="0"/>
              <a:buNone/>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Vil det se nesten helt likt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Eneste er at vi ikke har et id felt for hver verdi som legges inn, men PRIMARY KEY inneholder </a:t>
            </a:r>
            <a:r>
              <a:rPr lang="nb-NO" baseline="0" dirty="0" err="1" smtClean="0"/>
              <a:t>sensor_id</a:t>
            </a:r>
            <a:r>
              <a:rPr lang="nb-NO" baseline="0" dirty="0" smtClean="0"/>
              <a:t> og timestamp istedenfor. Hadde vi gjort det i en relasjonsdatabase måtte vi ha vist </a:t>
            </a:r>
            <a:r>
              <a:rPr lang="nb-NO" baseline="0" dirty="0" err="1" smtClean="0"/>
              <a:t>timestamp’et</a:t>
            </a:r>
            <a:r>
              <a:rPr lang="nb-NO" baseline="0" dirty="0" smtClean="0"/>
              <a:t> til hver enkelt registrering for å hente de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som er litt spesielt med PRIMARY KEY for </a:t>
            </a:r>
            <a:r>
              <a:rPr lang="nb-NO" baseline="0" dirty="0" err="1" smtClean="0"/>
              <a:t>wide</a:t>
            </a:r>
            <a:r>
              <a:rPr lang="nb-NO" baseline="0" dirty="0" smtClean="0"/>
              <a:t> </a:t>
            </a:r>
            <a:r>
              <a:rPr lang="nb-NO" baseline="0" dirty="0" err="1" smtClean="0"/>
              <a:t>column</a:t>
            </a:r>
            <a:r>
              <a:rPr lang="nb-NO" baseline="0" dirty="0" smtClean="0"/>
              <a:t> stores er at man ikke alltid trenger å ha med alle feltene i PRIMARY KEY når man henter ut data. Det er kun første verdien som må være med. </a:t>
            </a:r>
          </a:p>
          <a:p>
            <a:pPr marL="0" lvl="2" indent="0">
              <a:buSzPct val="75000"/>
              <a:buFont typeface="Arial" charset="0"/>
              <a:buNone/>
            </a:pPr>
            <a:endParaRPr lang="nb-NO" baseline="0" dirty="0" smtClean="0"/>
          </a:p>
          <a:p>
            <a:pPr marL="0" lvl="2" indent="0">
              <a:buSzPct val="75000"/>
              <a:buFont typeface="Arial" charset="0"/>
              <a:buNone/>
            </a:pPr>
            <a:r>
              <a:rPr lang="nb-NO" b="1" baseline="0" dirty="0" err="1" smtClean="0"/>
              <a:t>Sensor_id</a:t>
            </a:r>
            <a:r>
              <a:rPr lang="nb-NO" b="0" baseline="0" dirty="0" smtClean="0"/>
              <a:t> er nøkkelen som er unik for hver enkelt sensor. Hvis vi ikke sender med </a:t>
            </a:r>
            <a:r>
              <a:rPr lang="nb-NO" b="1" baseline="0" dirty="0" smtClean="0"/>
              <a:t>timestamp</a:t>
            </a:r>
            <a:r>
              <a:rPr lang="nb-NO" b="0" baseline="0" dirty="0" smtClean="0"/>
              <a:t> vil vi her få med all data som er lagret for den sensoren.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hvis vi sender med </a:t>
            </a:r>
            <a:r>
              <a:rPr lang="nb-NO" baseline="0" dirty="0" err="1" smtClean="0"/>
              <a:t>timestmap</a:t>
            </a:r>
            <a:r>
              <a:rPr lang="nb-NO" baseline="0" dirty="0" smtClean="0"/>
              <a:t> får vi ut det som er lagret på akkurat det </a:t>
            </a:r>
            <a:r>
              <a:rPr lang="nb-NO" baseline="0" dirty="0" err="1" smtClean="0"/>
              <a:t>timestamp’et</a:t>
            </a:r>
            <a:r>
              <a:rPr lang="nb-NO" baseline="0" dirty="0" smtClean="0"/>
              <a:t>. Siden vi valgte timestamp er det jo selvfølgelig innebygd funksjonalitet for BETWEEN, før, etter og andre timestamp-operasjoner.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mulig å spørre på andre verdier enn </a:t>
            </a:r>
            <a:r>
              <a:rPr lang="nb-NO" baseline="0" dirty="0" err="1" smtClean="0"/>
              <a:t>sensor_id</a:t>
            </a:r>
            <a:r>
              <a:rPr lang="nb-NO" baseline="0" dirty="0" smtClean="0"/>
              <a:t>, eller </a:t>
            </a:r>
            <a:r>
              <a:rPr lang="nb-NO" baseline="0" dirty="0" err="1" smtClean="0"/>
              <a:t>sensor_id</a:t>
            </a:r>
            <a:r>
              <a:rPr lang="nb-NO" baseline="0" dirty="0" smtClean="0"/>
              <a:t> og timestamp her. </a:t>
            </a:r>
            <a:br>
              <a:rPr lang="nb-NO" baseline="0" dirty="0" smtClean="0"/>
            </a:br>
            <a:r>
              <a:rPr lang="nb-NO" baseline="0" dirty="0" smtClean="0"/>
              <a:t>Det er ikke mulig å si for eksempel ”gi meg alle sensorer som har registrert temperaturer over 20 grader”. </a:t>
            </a:r>
            <a:br>
              <a:rPr lang="nb-NO" baseline="0" dirty="0" smtClean="0"/>
            </a:br>
            <a:r>
              <a:rPr lang="nb-NO" baseline="0" dirty="0" smtClean="0"/>
              <a:t>Da må datamodellen omstruktureres eller andre verktøy brukes i tillegg. </a:t>
            </a:r>
            <a:br>
              <a:rPr lang="nb-NO" baseline="0" dirty="0" smtClean="0"/>
            </a:br>
            <a:r>
              <a:rPr lang="nb-NO" baseline="0" dirty="0" smtClean="0"/>
              <a:t>Det er litt av hvordan arkitekturen til Cassandra er bygd opp.</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Når vi skriver data til Cassandra med samme </a:t>
            </a:r>
            <a:r>
              <a:rPr lang="nb-NO" baseline="0" dirty="0" err="1" smtClean="0"/>
              <a:t>sensor_id</a:t>
            </a:r>
            <a:r>
              <a:rPr lang="nb-NO" baseline="0" dirty="0" smtClean="0"/>
              <a:t>, men ulik timestamp plasseres de bortover som dere ser nederst på siden.</a:t>
            </a:r>
          </a:p>
          <a:p>
            <a:pPr marL="0" lvl="2" indent="0">
              <a:buSzPct val="75000"/>
              <a:buFont typeface="Arial" charset="0"/>
              <a:buNone/>
            </a:pPr>
            <a:r>
              <a:rPr lang="nb-NO" baseline="0" dirty="0" err="1" smtClean="0"/>
              <a:t>Sensor_id</a:t>
            </a:r>
            <a:r>
              <a:rPr lang="nb-NO" baseline="0" dirty="0" smtClean="0"/>
              <a:t> er identifikatoren for datasettet, som er all data for akkurat den sensoren.</a:t>
            </a:r>
          </a:p>
          <a:p>
            <a:pPr marL="0" lvl="2" indent="0">
              <a:buSzPct val="75000"/>
              <a:buFont typeface="Arial" charset="0"/>
              <a:buNone/>
            </a:pPr>
            <a:r>
              <a:rPr lang="nb-NO" baseline="0" dirty="0" err="1" smtClean="0"/>
              <a:t>Timestmap</a:t>
            </a:r>
            <a:r>
              <a:rPr lang="nb-NO" baseline="0" dirty="0" smtClean="0"/>
              <a:t> blir kolonnen og temperaturen blir verdien.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Kolonnene blir på en måte ”</a:t>
            </a:r>
            <a:r>
              <a:rPr lang="nb-NO" baseline="0" dirty="0" err="1" smtClean="0"/>
              <a:t>value</a:t>
            </a:r>
            <a:r>
              <a:rPr lang="nb-NO" baseline="0" dirty="0" smtClean="0"/>
              <a:t>” hvis du ser på det som et </a:t>
            </a:r>
            <a:r>
              <a:rPr lang="nb-NO" baseline="0" dirty="0" err="1" smtClean="0"/>
              <a:t>hashmap</a:t>
            </a:r>
            <a:r>
              <a:rPr lang="nb-NO" baseline="0" dirty="0" smtClean="0"/>
              <a:t>, eller en key-</a:t>
            </a:r>
            <a:r>
              <a:rPr lang="nb-NO" baseline="0" dirty="0" err="1" smtClean="0"/>
              <a:t>value</a:t>
            </a:r>
            <a:r>
              <a:rPr lang="nb-NO" baseline="0" dirty="0" smtClean="0"/>
              <a:t> store. </a:t>
            </a:r>
            <a:br>
              <a:rPr lang="nb-NO" baseline="0" dirty="0" smtClean="0"/>
            </a:br>
            <a:r>
              <a:rPr lang="nb-NO" baseline="0" dirty="0" smtClean="0"/>
              <a:t>Nøkkelen er </a:t>
            </a:r>
            <a:r>
              <a:rPr lang="nb-NO" baseline="0" dirty="0" err="1" smtClean="0"/>
              <a:t>sensor_id</a:t>
            </a:r>
            <a:r>
              <a:rPr lang="nb-NO" baseline="0" dirty="0" smtClean="0"/>
              <a:t>, og </a:t>
            </a:r>
            <a:r>
              <a:rPr lang="nb-NO" baseline="0" dirty="0" err="1" smtClean="0"/>
              <a:t>value</a:t>
            </a:r>
            <a:r>
              <a:rPr lang="nb-NO" baseline="0" dirty="0" smtClean="0"/>
              <a:t> er et sett med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Raden i eksemplet har tre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Ser dere nå hvorfor det heter ”</a:t>
            </a:r>
            <a:r>
              <a:rPr lang="nb-NO" baseline="0" dirty="0" err="1" smtClean="0"/>
              <a:t>Wide</a:t>
            </a:r>
            <a:r>
              <a:rPr lang="nb-NO" baseline="0" dirty="0" smtClean="0"/>
              <a:t> </a:t>
            </a:r>
            <a:r>
              <a:rPr lang="nb-NO" baseline="0" dirty="0" err="1" smtClean="0"/>
              <a:t>column</a:t>
            </a:r>
            <a:r>
              <a:rPr lang="nb-NO" baseline="0" dirty="0" smtClean="0"/>
              <a:t> store”, og hvordan vi kan ha flere milliarder kolonner for en id, ofte kalt nøkkel?</a:t>
            </a:r>
          </a:p>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løsninger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 som alle baserer seg på </a:t>
            </a:r>
            <a:r>
              <a:rPr lang="nb-NO" baseline="0" dirty="0" err="1" smtClean="0"/>
              <a:t>BigTable</a:t>
            </a:r>
            <a:r>
              <a:rPr lang="nb-NO" baseline="0" dirty="0" smtClean="0"/>
              <a:t>.</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 Brukes hos blant annet </a:t>
            </a:r>
            <a:r>
              <a:rPr lang="nb-NO" baseline="0" dirty="0" err="1" smtClean="0"/>
              <a:t>Facebook</a:t>
            </a:r>
            <a:r>
              <a:rPr lang="nb-NO" baseline="0" dirty="0" smtClean="0"/>
              <a:t> for </a:t>
            </a:r>
            <a:r>
              <a:rPr lang="nb-NO" baseline="0" dirty="0" err="1" smtClean="0"/>
              <a:t>Facebook</a:t>
            </a:r>
            <a:r>
              <a:rPr lang="nb-NO" baseline="0" dirty="0" smtClean="0"/>
              <a:t> Messenger.</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vil nok være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”The </a:t>
            </a:r>
            <a:r>
              <a:rPr lang="nb-NO" baseline="0" dirty="0" err="1" smtClean="0"/>
              <a:t>Inbox</a:t>
            </a:r>
            <a:r>
              <a:rPr lang="nb-NO" baseline="0" dirty="0" smtClean="0"/>
              <a:t> </a:t>
            </a:r>
            <a:r>
              <a:rPr lang="nb-NO" baseline="0" dirty="0" err="1" smtClean="0"/>
              <a:t>Search</a:t>
            </a:r>
            <a:r>
              <a:rPr lang="nb-NO" baseline="0" dirty="0" smtClean="0"/>
              <a:t> problem”</a:t>
            </a:r>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600323" y="3673856"/>
            <a:ext cx="17212233" cy="822959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1"/>
                </a:solidFill>
                <a:latin typeface="Consolas" charset="0"/>
                <a:ea typeface="Consolas" charset="0"/>
                <a:cs typeface="Consolas" charset="0"/>
              </a:rPr>
              <a:t>INSERT INTO person (id,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a:t>
            </a:r>
            <a:r>
              <a:rPr lang="nb-NO" sz="4000" dirty="0" err="1" smtClean="0">
                <a:solidFill>
                  <a:schemeClr val="bg1"/>
                </a:solidFill>
                <a:latin typeface="Consolas" charset="0"/>
                <a:ea typeface="Consolas" charset="0"/>
                <a:cs typeface="Consolas" charset="0"/>
              </a:rPr>
              <a:t>lastname</a:t>
            </a:r>
            <a:r>
              <a:rPr lang="nb-NO" sz="4000" dirty="0" smtClean="0">
                <a:solidFill>
                  <a:schemeClr val="bg1"/>
                </a:solidFill>
                <a:latin typeface="Consolas" charset="0"/>
                <a:ea typeface="Consolas" charset="0"/>
                <a:cs typeface="Consolas" charset="0"/>
              </a:rPr>
              <a:t>) VALUES </a:t>
            </a:r>
            <a:br>
              <a:rPr lang="nb-NO" sz="4000" dirty="0" smtClean="0">
                <a:solidFill>
                  <a:schemeClr val="bg1"/>
                </a:solidFill>
                <a:latin typeface="Consolas" charset="0"/>
                <a:ea typeface="Consolas" charset="0"/>
                <a:cs typeface="Consolas" charset="0"/>
              </a:rPr>
            </a:br>
            <a:r>
              <a:rPr lang="nb-NO" sz="4000" dirty="0" smtClean="0">
                <a:solidFill>
                  <a:schemeClr val="bg1"/>
                </a:solidFill>
                <a:latin typeface="Consolas" charset="0"/>
                <a:ea typeface="Consolas" charset="0"/>
                <a:cs typeface="Consolas" charset="0"/>
              </a:rPr>
              <a:t>(1, ´</a:t>
            </a:r>
            <a:r>
              <a:rPr lang="nb-NO" sz="4000" dirty="0" err="1" smtClean="0">
                <a:solidFill>
                  <a:schemeClr val="bg1"/>
                </a:solidFill>
                <a:latin typeface="Consolas" charset="0"/>
                <a:ea typeface="Consolas" charset="0"/>
                <a:cs typeface="Consolas" charset="0"/>
              </a:rPr>
              <a:t>Foo</a:t>
            </a:r>
            <a:r>
              <a:rPr lang="nb-NO" sz="4000" dirty="0" smtClean="0">
                <a:solidFill>
                  <a:schemeClr val="bg1"/>
                </a:solidFill>
                <a:latin typeface="Consolas" charset="0"/>
                <a:ea typeface="Consolas" charset="0"/>
                <a:cs typeface="Consolas" charset="0"/>
              </a:rPr>
              <a:t>´, ´Bar´);</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SELECT * FROM person WHERE id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UPDATE person SET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 ´Food`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DELETE FROM person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endParaRPr lang="en-US" sz="4000"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cxnSp>
        <p:nvCxnSpPr>
          <p:cNvPr id="15" name="Straight Connector 14"/>
          <p:cNvCxnSpPr/>
          <p:nvPr/>
        </p:nvCxnSpPr>
        <p:spPr>
          <a:xfrm flipV="1">
            <a:off x="11804868" y="2796650"/>
            <a:ext cx="3288573" cy="21455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10105163" y="5298095"/>
            <a:ext cx="4988278" cy="134984"/>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V="1">
            <a:off x="10778918" y="6480060"/>
            <a:ext cx="4421105" cy="184652"/>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sp>
        <p:nvSpPr>
          <p:cNvPr id="6" name="TextBox 5"/>
          <p:cNvSpPr txBox="1"/>
          <p:nvPr/>
        </p:nvSpPr>
        <p:spPr>
          <a:xfrm>
            <a:off x="14165174" y="83052"/>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3" name="Table 2"/>
          <p:cNvGraphicFramePr>
            <a:graphicFrameLocks noGrp="1"/>
          </p:cNvGraphicFramePr>
          <p:nvPr>
            <p:extLst>
              <p:ext uri="{D42A27DB-BD31-4B8C-83A1-F6EECF244321}">
                <p14:modId xmlns:p14="http://schemas.microsoft.com/office/powerpoint/2010/main" val="240123961"/>
              </p:ext>
            </p:extLst>
          </p:nvPr>
        </p:nvGraphicFramePr>
        <p:xfrm>
          <a:off x="15093442" y="1078221"/>
          <a:ext cx="597662" cy="11232780"/>
        </p:xfrm>
        <a:graphic>
          <a:graphicData uri="http://schemas.openxmlformats.org/drawingml/2006/table">
            <a:tbl>
              <a:tblPr/>
              <a:tblGrid>
                <a:gridCol w="597662"/>
              </a:tblGrid>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ctr" fontAlgn="b"/>
                      <a:r>
                        <a:rPr lang="sk-SK" sz="2300" b="1" i="0" u="none" strike="noStrike" dirty="0">
                          <a:solidFill>
                            <a:srgbClr val="000000"/>
                          </a:solidFill>
                          <a:effectLst/>
                          <a:latin typeface="Calibri" charset="0"/>
                        </a:rPr>
                        <a:t> </a:t>
                      </a:r>
                      <a:r>
                        <a:rPr lang="sk-SK" sz="2300" b="1" i="0" u="none" strike="noStrike" dirty="0" smtClean="0">
                          <a:solidFill>
                            <a:srgbClr val="000000"/>
                          </a:solidFill>
                          <a:effectLst/>
                          <a:latin typeface="Calibri" charset="0"/>
                        </a:rPr>
                        <a:t>X</a:t>
                      </a:r>
                      <a:endParaRPr lang="sk-SK" sz="2300" b="1" i="0" u="none" strike="noStrike" dirty="0">
                        <a:solidFill>
                          <a:srgbClr val="000000"/>
                        </a:solidFill>
                        <a:effectLst/>
                        <a:latin typeface="Calibri" charset="0"/>
                      </a:endParaRP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AA"/>
                    </a:solidFill>
                  </a:tcPr>
                </a:tc>
              </a:tr>
              <a:tr h="368160">
                <a:tc>
                  <a:txBody>
                    <a:bodyPr/>
                    <a:lstStyle/>
                    <a:p>
                      <a:pPr algn="l"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r>
                        <a:rPr lang="sk-SK" sz="2300" b="1" i="0" u="none" strike="noStrike" dirty="0" smtClean="0">
                          <a:solidFill>
                            <a:srgbClr val="000000"/>
                          </a:solidFill>
                          <a:effectLst/>
                          <a:latin typeface="Calibri" charset="0"/>
                        </a:rPr>
                        <a:t>X</a:t>
                      </a:r>
                      <a:endParaRPr lang="sk-SK" sz="2300" b="1" i="0" u="none" strike="noStrike" dirty="0">
                        <a:solidFill>
                          <a:srgbClr val="000000"/>
                        </a:solidFill>
                        <a:effectLst/>
                        <a:latin typeface="Calibri" charset="0"/>
                      </a:endParaRP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ctr" fontAlgn="b"/>
                      <a:r>
                        <a:rPr lang="sk-SK" sz="2300" b="1" i="0" u="none" strike="noStrike" dirty="0">
                          <a:solidFill>
                            <a:srgbClr val="000000"/>
                          </a:solidFill>
                          <a:effectLst/>
                          <a:latin typeface="Calibri" charset="0"/>
                        </a:rPr>
                        <a:t> </a:t>
                      </a:r>
                      <a:r>
                        <a:rPr lang="sk-SK" sz="2300" b="1" i="0" u="none" strike="noStrike" dirty="0" smtClean="0">
                          <a:solidFill>
                            <a:srgbClr val="000000"/>
                          </a:solidFill>
                          <a:effectLst/>
                          <a:latin typeface="Calibri" charset="0"/>
                        </a:rPr>
                        <a:t>X</a:t>
                      </a:r>
                      <a:endParaRPr lang="sk-SK" sz="2300" b="1" i="0" u="none" strike="noStrike" dirty="0">
                        <a:solidFill>
                          <a:srgbClr val="000000"/>
                        </a:solidFill>
                        <a:effectLst/>
                        <a:latin typeface="Calibri" charset="0"/>
                      </a:endParaRP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7BDB4"/>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r h="368160">
                <a:tc>
                  <a:txBody>
                    <a:bodyPr/>
                    <a:lstStyle/>
                    <a:p>
                      <a:pPr algn="l" fontAlgn="b"/>
                      <a:r>
                        <a:rPr lang="sk-SK" sz="2300" b="0" i="0" u="none" strike="noStrike" dirty="0">
                          <a:solidFill>
                            <a:srgbClr val="000000"/>
                          </a:solidFill>
                          <a:effectLst/>
                          <a:latin typeface="Calibri" charset="0"/>
                        </a:rPr>
                        <a:t> </a:t>
                      </a:r>
                    </a:p>
                  </a:txBody>
                  <a:tcPr marL="23906" marR="23906" marT="2390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15457"/>
                    </a:solidFill>
                  </a:tcPr>
                </a:tc>
              </a:tr>
            </a:tbl>
          </a:graphicData>
        </a:graphic>
      </p:graphicFrame>
      <p:sp>
        <p:nvSpPr>
          <p:cNvPr id="4" name="TextBox 3"/>
          <p:cNvSpPr txBox="1"/>
          <p:nvPr/>
        </p:nvSpPr>
        <p:spPr>
          <a:xfrm>
            <a:off x="15325551" y="12253304"/>
            <a:ext cx="54822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is-IS" smtClean="0"/>
              <a:t>...</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12" name="Table 11"/>
          <p:cNvGraphicFramePr>
            <a:graphicFrameLocks noGrp="1"/>
          </p:cNvGraphicFramePr>
          <p:nvPr>
            <p:extLst>
              <p:ext uri="{D42A27DB-BD31-4B8C-83A1-F6EECF244321}">
                <p14:modId xmlns:p14="http://schemas.microsoft.com/office/powerpoint/2010/main" val="1958128981"/>
              </p:ext>
            </p:extLst>
          </p:nvPr>
        </p:nvGraphicFramePr>
        <p:xfrm>
          <a:off x="1773936" y="2796650"/>
          <a:ext cx="10030932" cy="429101"/>
        </p:xfrm>
        <a:graphic>
          <a:graphicData uri="http://schemas.openxmlformats.org/drawingml/2006/table">
            <a:tbl>
              <a:tblPr/>
              <a:tblGrid>
                <a:gridCol w="835911"/>
                <a:gridCol w="835911"/>
                <a:gridCol w="835911"/>
                <a:gridCol w="835911"/>
                <a:gridCol w="835911"/>
                <a:gridCol w="835911"/>
                <a:gridCol w="835911"/>
                <a:gridCol w="835911"/>
                <a:gridCol w="835911"/>
                <a:gridCol w="835911"/>
                <a:gridCol w="835911"/>
                <a:gridCol w="835911"/>
              </a:tblGrid>
              <a:tr h="429101">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85937255"/>
              </p:ext>
            </p:extLst>
          </p:nvPr>
        </p:nvGraphicFramePr>
        <p:xfrm>
          <a:off x="1773936" y="5298095"/>
          <a:ext cx="8359110" cy="429101"/>
        </p:xfrm>
        <a:graphic>
          <a:graphicData uri="http://schemas.openxmlformats.org/drawingml/2006/table">
            <a:tbl>
              <a:tblPr/>
              <a:tblGrid>
                <a:gridCol w="835911"/>
                <a:gridCol w="835911"/>
                <a:gridCol w="835911"/>
                <a:gridCol w="835911"/>
                <a:gridCol w="835911"/>
                <a:gridCol w="835911"/>
                <a:gridCol w="835911"/>
                <a:gridCol w="835911"/>
                <a:gridCol w="835911"/>
                <a:gridCol w="835911"/>
              </a:tblGrid>
              <a:tr h="429101">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899975691"/>
              </p:ext>
            </p:extLst>
          </p:nvPr>
        </p:nvGraphicFramePr>
        <p:xfrm>
          <a:off x="1773936" y="6480060"/>
          <a:ext cx="9195021" cy="429101"/>
        </p:xfrm>
        <a:graphic>
          <a:graphicData uri="http://schemas.openxmlformats.org/drawingml/2006/table">
            <a:tbl>
              <a:tblPr/>
              <a:tblGrid>
                <a:gridCol w="835911"/>
                <a:gridCol w="835911"/>
                <a:gridCol w="835911"/>
                <a:gridCol w="835911"/>
                <a:gridCol w="835911"/>
                <a:gridCol w="835911"/>
                <a:gridCol w="835911"/>
                <a:gridCol w="835911"/>
                <a:gridCol w="835911"/>
                <a:gridCol w="835911"/>
                <a:gridCol w="835911"/>
              </a:tblGrid>
              <a:tr h="429101">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sk-SK" sz="2600" b="0" i="0" u="none" strike="noStrike" dirty="0">
                          <a:solidFill>
                            <a:srgbClr val="000000"/>
                          </a:solidFill>
                          <a:effectLst/>
                          <a:latin typeface="Calibri" charset="0"/>
                        </a:rPr>
                        <a:t> </a:t>
                      </a:r>
                    </a:p>
                  </a:txBody>
                  <a:tcPr marL="27864" marR="27864" marT="2786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24" name="Oval 23"/>
          <p:cNvSpPr/>
          <p:nvPr/>
        </p:nvSpPr>
        <p:spPr>
          <a:xfrm>
            <a:off x="1380236" y="10210800"/>
            <a:ext cx="2663072" cy="2758957"/>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951552" y="11762549"/>
            <a:ext cx="947398" cy="981509"/>
          </a:xfrm>
          <a:prstGeom prst="ellipse">
            <a:avLst/>
          </a:prstGeom>
          <a:solidFill>
            <a:srgbClr val="FFFA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2123773" y="9643845"/>
            <a:ext cx="947398" cy="98150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3403161" y="11727437"/>
            <a:ext cx="947398" cy="981509"/>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81266171"/>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endParaRPr lang="nb-NO" sz="10000" dirty="0">
              <a:solidFill>
                <a:srgbClr val="17BDB4"/>
              </a:solidFill>
              <a:latin typeface="Calibri" charset="0"/>
              <a:ea typeface="Calibri" charset="0"/>
              <a:cs typeface="Calibri" charset="0"/>
            </a:endParaRPr>
          </a:p>
        </p:txBody>
      </p:sp>
      <p:sp>
        <p:nvSpPr>
          <p:cNvPr id="5" name="TextBox 4"/>
          <p:cNvSpPr txBox="1"/>
          <p:nvPr/>
        </p:nvSpPr>
        <p:spPr>
          <a:xfrm flipH="1">
            <a:off x="1146887" y="2885442"/>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user_by_id</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
        <p:nvSpPr>
          <p:cNvPr id="6" name="TextBox 5"/>
          <p:cNvSpPr txBox="1"/>
          <p:nvPr/>
        </p:nvSpPr>
        <p:spPr>
          <a:xfrm flipH="1">
            <a:off x="1146887" y="8319009"/>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user_by_lastname</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a:t>
            </a:r>
            <a:r>
              <a:rPr lang="en-US" sz="3500" b="1"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Prosjekt</a:t>
            </a:r>
            <a:r>
              <a:rPr lang="en-US" dirty="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I dag: </a:t>
            </a:r>
            <a:r>
              <a:rPr lang="nb-NO" dirty="0" smtClean="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700 </a:t>
            </a:r>
            <a:r>
              <a:rPr lang="en-US" dirty="0" err="1" smtClean="0">
                <a:solidFill>
                  <a:schemeClr val="tx1">
                    <a:lumMod val="95000"/>
                  </a:schemeClr>
                </a:solidFill>
                <a:latin typeface="Calisto MT" charset="0"/>
                <a:ea typeface="Calisto MT" charset="0"/>
                <a:cs typeface="Calisto MT" charset="0"/>
              </a:rPr>
              <a:t>sensorer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Mål</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a:solidFill>
                  <a:srgbClr val="17BDB4"/>
                </a:solidFill>
                <a:latin typeface="Calibri" charset="0"/>
                <a:ea typeface="Calibri" charset="0"/>
                <a:cs typeface="Calibri" charset="0"/>
              </a:rPr>
              <a:t>u</a:t>
            </a:r>
            <a:r>
              <a:rPr lang="nb-NO" sz="10000" dirty="0" err="1" smtClean="0">
                <a:solidFill>
                  <a:srgbClr val="17BDB4"/>
                </a:solidFill>
                <a:latin typeface="Calibri" charset="0"/>
                <a:ea typeface="Calibri" charset="0"/>
                <a:cs typeface="Calibri" charset="0"/>
              </a:rPr>
              <a:t>ser_by_lastname</a:t>
            </a:r>
            <a:endParaRPr lang="nb-NO" sz="10000" dirty="0">
              <a:solidFill>
                <a:srgbClr val="17BDB4"/>
              </a:solidFill>
              <a:latin typeface="Calibri" charset="0"/>
              <a:ea typeface="Calibri" charset="0"/>
              <a:cs typeface="Calibri" charset="0"/>
            </a:endParaRPr>
          </a:p>
        </p:txBody>
      </p:sp>
      <p:sp>
        <p:nvSpPr>
          <p:cNvPr id="7" name="Rectangle 6"/>
          <p:cNvSpPr>
            <a:spLocks noChangeAspect="1"/>
          </p:cNvSpPr>
          <p:nvPr/>
        </p:nvSpPr>
        <p:spPr>
          <a:xfrm>
            <a:off x="415367" y="386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Nordmann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10870632"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Ola</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5794056"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Kari</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10870632"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5794056"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4" name="Rectangle 13"/>
          <p:cNvSpPr>
            <a:spLocks noChangeAspect="1"/>
          </p:cNvSpPr>
          <p:nvPr/>
        </p:nvSpPr>
        <p:spPr>
          <a:xfrm>
            <a:off x="415367" y="710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Olsen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16" name="Rectangle 15"/>
          <p:cNvSpPr>
            <a:spLocks noChangeAspect="1"/>
          </p:cNvSpPr>
          <p:nvPr/>
        </p:nvSpPr>
        <p:spPr>
          <a:xfrm>
            <a:off x="5794056" y="710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Ole</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8" name="Rectangle 17"/>
          <p:cNvSpPr>
            <a:spLocks noChangeAspect="1"/>
          </p:cNvSpPr>
          <p:nvPr/>
        </p:nvSpPr>
        <p:spPr>
          <a:xfrm>
            <a:off x="5794056" y="818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3</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cxnSp>
        <p:nvCxnSpPr>
          <p:cNvPr id="3" name="Straight Connector 2"/>
          <p:cNvCxnSpPr>
            <a:stCxn id="7" idx="3"/>
          </p:cNvCxnSpPr>
          <p:nvPr/>
        </p:nvCxnSpPr>
        <p:spPr>
          <a:xfrm>
            <a:off x="3840480" y="4946764"/>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3840480" y="8155128"/>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953356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22256" y="-129977"/>
            <a:ext cx="8037689" cy="4521200"/>
          </a:xfrm>
          <a:prstGeom prst="rect">
            <a:avLst/>
          </a:prstGeom>
        </p:spPr>
      </p:pic>
      <p:sp>
        <p:nvSpPr>
          <p:cNvPr id="5" name="TextBox 4"/>
          <p:cNvSpPr txBox="1"/>
          <p:nvPr/>
        </p:nvSpPr>
        <p:spPr>
          <a:xfrm>
            <a:off x="10315156" y="12797337"/>
            <a:ext cx="797284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smtClean="0">
                <a:latin typeface="Calibri" charset="0"/>
                <a:ea typeface="Calibri" charset="0"/>
                <a:cs typeface="Calibri" charset="0"/>
              </a:rPr>
              <a:t>media.netflix.com</a:t>
            </a:r>
            <a:r>
              <a:rPr lang="en-US" sz="3000" dirty="0" smtClean="0">
                <a:latin typeface="Calibri" charset="0"/>
                <a:ea typeface="Calibri" charset="0"/>
                <a:cs typeface="Calibri" charset="0"/>
              </a:rPr>
              <a:t>/en/company-assets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6" name="TextBox 5"/>
          <p:cNvSpPr txBox="1"/>
          <p:nvPr/>
        </p:nvSpPr>
        <p:spPr>
          <a:xfrm>
            <a:off x="705854" y="4391223"/>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2.500+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Visningshistorikk</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m.m.</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første</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å</a:t>
            </a:r>
            <a:r>
              <a:rPr lang="en-US" dirty="0" smtClean="0">
                <a:solidFill>
                  <a:schemeClr val="tx1">
                    <a:lumMod val="95000"/>
                  </a:schemeClr>
                </a:solidFill>
                <a:latin typeface="Calisto MT" charset="0"/>
                <a:ea typeface="Calisto MT" charset="0"/>
                <a:cs typeface="Calisto MT" charset="0"/>
              </a:rPr>
              <a:t> ta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bruk</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6" name="TextBox 5"/>
          <p:cNvSpPr txBox="1"/>
          <p:nvPr/>
        </p:nvSpPr>
        <p:spPr>
          <a:xfrm>
            <a:off x="10896653" y="12870489"/>
            <a:ext cx="6623251"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a:latin typeface="Calibri" charset="0"/>
                <a:ea typeface="Calibri" charset="0"/>
                <a:cs typeface="Calibri" charset="0"/>
              </a:rPr>
              <a:t>press.spotify.com</a:t>
            </a:r>
            <a:r>
              <a:rPr lang="en-US" sz="3000" dirty="0">
                <a:latin typeface="Calibri" charset="0"/>
                <a:ea typeface="Calibri" charset="0"/>
                <a:cs typeface="Calibri" charset="0"/>
              </a:rPr>
              <a:t>/</a:t>
            </a:r>
            <a:r>
              <a:rPr lang="en-US" sz="3000" dirty="0" err="1">
                <a:latin typeface="Calibri" charset="0"/>
                <a:ea typeface="Calibri" charset="0"/>
                <a:cs typeface="Calibri" charset="0"/>
              </a:rPr>
              <a:t>bo</a:t>
            </a:r>
            <a:r>
              <a:rPr lang="en-US" sz="3000" dirty="0">
                <a:latin typeface="Calibri" charset="0"/>
                <a:ea typeface="Calibri" charset="0"/>
                <a:cs typeface="Calibri" charset="0"/>
              </a:rPr>
              <a:t>/images/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pic>
        <p:nvPicPr>
          <p:cNvPr id="4" name="Picture 3"/>
          <p:cNvPicPr>
            <a:picLocks noChangeAspect="1"/>
          </p:cNvPicPr>
          <p:nvPr/>
        </p:nvPicPr>
        <p:blipFill>
          <a:blip r:embed="rId3"/>
          <a:stretch>
            <a:fillRect/>
          </a:stretch>
        </p:blipFill>
        <p:spPr>
          <a:xfrm>
            <a:off x="9509760" y="870700"/>
            <a:ext cx="8010144" cy="2404400"/>
          </a:xfrm>
          <a:prstGeom prst="rect">
            <a:avLst/>
          </a:prstGeom>
        </p:spPr>
      </p:pic>
      <p:sp>
        <p:nvSpPr>
          <p:cNvPr id="7" name="TextBox 6"/>
          <p:cNvSpPr txBox="1"/>
          <p:nvPr/>
        </p:nvSpPr>
        <p:spPr>
          <a:xfrm>
            <a:off x="705854" y="4466038"/>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500 – 1000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Backend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tjenester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Spillelister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artister</a:t>
            </a:r>
            <a:r>
              <a:rPr lang="en-US" dirty="0" smtClean="0">
                <a:solidFill>
                  <a:schemeClr val="tx1">
                    <a:lumMod val="95000"/>
                  </a:schemeClr>
                </a:solidFill>
                <a:latin typeface="Calisto MT" charset="0"/>
                <a:ea typeface="Calisto MT" charset="0"/>
                <a:cs typeface="Calisto MT" charset="0"/>
              </a:rPr>
              <a:t> du </a:t>
            </a:r>
            <a:r>
              <a:rPr lang="en-US" dirty="0" err="1" smtClean="0">
                <a:solidFill>
                  <a:schemeClr val="tx1">
                    <a:lumMod val="95000"/>
                  </a:schemeClr>
                </a:solidFill>
                <a:latin typeface="Calisto MT" charset="0"/>
                <a:ea typeface="Calisto MT" charset="0"/>
                <a:cs typeface="Calisto MT" charset="0"/>
              </a:rPr>
              <a:t>følger</a:t>
            </a:r>
            <a:r>
              <a:rPr lang="en-US" dirty="0" smtClean="0">
                <a:solidFill>
                  <a:schemeClr val="tx1">
                    <a:lumMod val="95000"/>
                  </a:schemeClr>
                </a:solidFill>
                <a:latin typeface="Calisto MT" charset="0"/>
                <a:ea typeface="Calisto MT" charset="0"/>
                <a:cs typeface="Calisto MT" charset="0"/>
              </a:rPr>
              <a:t>, radio </a:t>
            </a:r>
            <a:r>
              <a:rPr lang="en-US" dirty="0" err="1" smtClean="0">
                <a:solidFill>
                  <a:schemeClr val="tx1">
                    <a:lumMod val="95000"/>
                  </a:schemeClr>
                </a:solidFill>
                <a:latin typeface="Calisto MT" charset="0"/>
                <a:ea typeface="Calisto MT" charset="0"/>
                <a:cs typeface="Calisto MT" charset="0"/>
              </a:rPr>
              <a:t>stasjoner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m.fl</a:t>
            </a:r>
            <a:r>
              <a:rPr lang="en-US" dirty="0" smtClean="0">
                <a:solidFill>
                  <a:schemeClr val="tx1">
                    <a:lumMod val="95000"/>
                  </a:schemeClr>
                </a:solidFill>
                <a:latin typeface="Calisto MT" charset="0"/>
                <a:ea typeface="Calisto MT" charset="0"/>
                <a:cs typeface="Calisto MT" charset="0"/>
              </a:rPr>
              <a:t>.</a:t>
            </a:r>
          </a:p>
        </p:txBody>
      </p:sp>
    </p:spTree>
    <p:extLst>
      <p:ext uri="{BB962C8B-B14F-4D97-AF65-F5344CB8AC3E}">
        <p14:creationId xmlns:p14="http://schemas.microsoft.com/office/powerpoint/2010/main" val="96312376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79424" y="640080"/>
            <a:ext cx="3438144" cy="3438144"/>
          </a:xfrm>
          <a:prstGeom prst="rect">
            <a:avLst/>
          </a:prstGeom>
        </p:spPr>
      </p:pic>
      <p:sp>
        <p:nvSpPr>
          <p:cNvPr id="6" name="TextBox 5"/>
          <p:cNvSpPr txBox="1"/>
          <p:nvPr/>
        </p:nvSpPr>
        <p:spPr>
          <a:xfrm>
            <a:off x="705853" y="2359152"/>
            <a:ext cx="17582146" cy="937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75.000+ </a:t>
            </a:r>
            <a:r>
              <a:rPr lang="en-US" dirty="0" err="1" smtClean="0">
                <a:solidFill>
                  <a:schemeClr val="tx2">
                    <a:lumMod val="10000"/>
                  </a:schemeClr>
                </a:solidFill>
                <a:latin typeface="Calisto MT" charset="0"/>
                <a:ea typeface="Calisto MT" charset="0"/>
                <a:cs typeface="Calisto MT" charset="0"/>
              </a:rPr>
              <a:t>noder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produksjon</a:t>
            </a:r>
            <a:r>
              <a:rPr lang="en-US" dirty="0" smtClean="0">
                <a:solidFill>
                  <a:schemeClr val="tx2">
                    <a:lumMod val="10000"/>
                  </a:schemeClr>
                </a:solidFill>
                <a:latin typeface="Calisto MT" charset="0"/>
                <a:ea typeface="Calisto MT" charset="0"/>
                <a:cs typeface="Calisto MT" charset="0"/>
              </a:rPr>
              <a:t> (September 2014)</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 Petabyte ++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Millioner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av</a:t>
            </a:r>
            <a:r>
              <a:rPr lang="en-US" dirty="0" smtClean="0">
                <a:solidFill>
                  <a:schemeClr val="tx2">
                    <a:lumMod val="10000"/>
                  </a:schemeClr>
                </a:solidFill>
                <a:latin typeface="Calisto MT" charset="0"/>
                <a:ea typeface="Calisto MT" charset="0"/>
                <a:cs typeface="Calisto MT" charset="0"/>
              </a:rPr>
              <a:t> ops/sec</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1.000+ per cluster</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Stille</a:t>
            </a:r>
            <a:r>
              <a:rPr lang="en-US" dirty="0" smtClean="0">
                <a:solidFill>
                  <a:schemeClr val="tx2">
                    <a:lumMod val="10000"/>
                  </a:schemeClr>
                </a:solidFill>
                <a:latin typeface="Calisto MT" charset="0"/>
                <a:ea typeface="Calisto MT" charset="0"/>
                <a:cs typeface="Calisto MT" charset="0"/>
              </a:rPr>
              <a:t> om </a:t>
            </a:r>
            <a:r>
              <a:rPr lang="en-US" dirty="0" err="1" smtClean="0">
                <a:solidFill>
                  <a:schemeClr val="tx2">
                    <a:lumMod val="10000"/>
                  </a:schemeClr>
                </a:solidFill>
                <a:latin typeface="Calisto MT" charset="0"/>
                <a:ea typeface="Calisto MT" charset="0"/>
                <a:cs typeface="Calisto MT" charset="0"/>
              </a:rPr>
              <a:t>bruken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listings (Maps, </a:t>
            </a:r>
            <a:r>
              <a:rPr lang="en-US" dirty="0" err="1" smtClean="0">
                <a:solidFill>
                  <a:schemeClr val="tx2">
                    <a:lumMod val="10000"/>
                  </a:schemeClr>
                </a:solidFill>
                <a:latin typeface="Calisto MT" charset="0"/>
                <a:ea typeface="Calisto MT" charset="0"/>
                <a:cs typeface="Calisto MT" charset="0"/>
              </a:rPr>
              <a:t>iAd</a:t>
            </a:r>
            <a:r>
              <a:rPr lang="en-US" dirty="0" smtClean="0">
                <a:solidFill>
                  <a:schemeClr val="tx2">
                    <a:lumMod val="10000"/>
                  </a:schemeClr>
                </a:solidFill>
                <a:latin typeface="Calisto MT" charset="0"/>
                <a:ea typeface="Calisto MT" charset="0"/>
                <a:cs typeface="Calisto MT" charset="0"/>
              </a:rPr>
              <a:t>, iCloud, iTunes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Muligens</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iMessage</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pga</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workloaden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Dominerede</a:t>
            </a:r>
            <a:r>
              <a:rPr lang="en-US" dirty="0" smtClean="0">
                <a:solidFill>
                  <a:schemeClr val="tx2">
                    <a:lumMod val="10000"/>
                  </a:schemeClr>
                </a:solidFill>
                <a:latin typeface="Calisto MT" charset="0"/>
                <a:ea typeface="Calisto MT" charset="0"/>
                <a:cs typeface="Calisto MT" charset="0"/>
              </a:rPr>
              <a:t> DB </a:t>
            </a: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a:t>
            </a:r>
          </a:p>
        </p:txBody>
      </p:sp>
      <p:sp>
        <p:nvSpPr>
          <p:cNvPr id="7" name="TextBox 6"/>
          <p:cNvSpPr txBox="1"/>
          <p:nvPr/>
        </p:nvSpPr>
        <p:spPr>
          <a:xfrm>
            <a:off x="1279934" y="12809528"/>
            <a:ext cx="164339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a:solidFill>
                  <a:schemeClr val="tx2">
                    <a:lumMod val="10000"/>
                  </a:schemeClr>
                </a:solidFill>
                <a:latin typeface="Calibri" charset="0"/>
                <a:ea typeface="Calibri" charset="0"/>
                <a:cs typeface="Calibri" charset="0"/>
              </a:rPr>
              <a:t>http://</a:t>
            </a:r>
            <a:r>
              <a:rPr lang="en-US" sz="3000" dirty="0" err="1">
                <a:solidFill>
                  <a:schemeClr val="tx2">
                    <a:lumMod val="10000"/>
                  </a:schemeClr>
                </a:solidFill>
                <a:latin typeface="Calibri" charset="0"/>
                <a:ea typeface="Calibri" charset="0"/>
                <a:cs typeface="Calibri" charset="0"/>
              </a:rPr>
              <a:t>www.apple.com</a:t>
            </a:r>
            <a:r>
              <a:rPr lang="en-US" sz="3000" dirty="0">
                <a:solidFill>
                  <a:schemeClr val="tx2">
                    <a:lumMod val="10000"/>
                  </a:schemeClr>
                </a:solidFill>
                <a:latin typeface="Calibri" charset="0"/>
                <a:ea typeface="Calibri" charset="0"/>
                <a:cs typeface="Calibri" charset="0"/>
              </a:rPr>
              <a:t>/ac/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/2.0/</a:t>
            </a:r>
            <a:r>
              <a:rPr lang="en-US" sz="3000" dirty="0" err="1">
                <a:solidFill>
                  <a:schemeClr val="tx2">
                    <a:lumMod val="10000"/>
                  </a:schemeClr>
                </a:solidFill>
                <a:latin typeface="Calibri" charset="0"/>
                <a:ea typeface="Calibri" charset="0"/>
                <a:cs typeface="Calibri" charset="0"/>
              </a:rPr>
              <a:t>en_US</a:t>
            </a:r>
            <a:r>
              <a:rPr lang="en-US" sz="3000" dirty="0">
                <a:solidFill>
                  <a:schemeClr val="tx2">
                    <a:lumMod val="10000"/>
                  </a:schemeClr>
                </a:solidFill>
                <a:latin typeface="Calibri" charset="0"/>
                <a:ea typeface="Calibri" charset="0"/>
                <a:cs typeface="Calibri" charset="0"/>
              </a:rPr>
              <a:t>/images/ac-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/apple/</a:t>
            </a:r>
            <a:r>
              <a:rPr lang="en-US" sz="3000" dirty="0" err="1">
                <a:solidFill>
                  <a:schemeClr val="tx2">
                    <a:lumMod val="10000"/>
                  </a:schemeClr>
                </a:solidFill>
                <a:latin typeface="Calibri" charset="0"/>
                <a:ea typeface="Calibri" charset="0"/>
                <a:cs typeface="Calibri" charset="0"/>
              </a:rPr>
              <a:t>image_large.svg</a:t>
            </a:r>
            <a:endParaRPr kumimoji="0" lang="en-US" sz="3000" b="0" i="0" u="none" strike="noStrike" cap="none" spc="0" normalizeH="0" baseline="0" dirty="0">
              <a:ln>
                <a:noFill/>
              </a:ln>
              <a:solidFill>
                <a:schemeClr val="tx2">
                  <a:lumMod val="1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07215781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Og mange flere ...</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0525756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3574077"/>
            <a:ext cx="17739360" cy="568424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Ikke kun for</a:t>
            </a:r>
            <a:r>
              <a:rPr lang="nb-NO" sz="20000" b="1" dirty="0" smtClean="0">
                <a:solidFill>
                  <a:srgbClr val="17BDB4"/>
                </a:solidFill>
                <a:latin typeface="Calibri" charset="0"/>
                <a:ea typeface="Calibri" charset="0"/>
                <a:cs typeface="Calibri" charset="0"/>
              </a:rPr>
              <a:t/>
            </a:r>
            <a:br>
              <a:rPr lang="nb-NO" sz="20000" b="1" dirty="0" smtClean="0">
                <a:solidFill>
                  <a:srgbClr val="17BDB4"/>
                </a:solidFill>
                <a:latin typeface="Calibri" charset="0"/>
                <a:ea typeface="Calibri" charset="0"/>
                <a:cs typeface="Calibri" charset="0"/>
              </a:rPr>
            </a:br>
            <a:r>
              <a:rPr lang="nb-NO" sz="20000" b="1" dirty="0" smtClean="0">
                <a:solidFill>
                  <a:srgbClr val="17BDB4"/>
                </a:solidFill>
                <a:latin typeface="Calibri" charset="0"/>
                <a:ea typeface="Calibri" charset="0"/>
                <a:cs typeface="Calibri" charset="0"/>
              </a:rPr>
              <a:t>Stor skala</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462591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Oppsummering</a:t>
            </a:r>
            <a:endParaRPr lang="nb-NO" sz="10000" dirty="0">
              <a:solidFill>
                <a:srgbClr val="17BDB4"/>
              </a:solidFill>
              <a:latin typeface="Calibri" charset="0"/>
              <a:ea typeface="Calibri" charset="0"/>
              <a:cs typeface="Calibri" charset="0"/>
            </a:endParaRPr>
          </a:p>
        </p:txBody>
      </p:sp>
      <p:sp>
        <p:nvSpPr>
          <p:cNvPr id="4" name="TextBox 3"/>
          <p:cNvSpPr txBox="1"/>
          <p:nvPr/>
        </p:nvSpPr>
        <p:spPr>
          <a:xfrm>
            <a:off x="415368" y="2596896"/>
            <a:ext cx="17582146" cy="1040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Basert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på</a:t>
            </a:r>
            <a:r>
              <a:rPr lang="en-US" dirty="0" smtClean="0">
                <a:solidFill>
                  <a:schemeClr val="tx1">
                    <a:lumMod val="95000"/>
                  </a:schemeClr>
                </a:solidFill>
                <a:latin typeface="Calisto MT" charset="0"/>
                <a:ea typeface="Calisto MT" charset="0"/>
                <a:cs typeface="Calisto MT" charset="0"/>
              </a:rPr>
              <a:t> Google </a:t>
            </a:r>
            <a:r>
              <a:rPr lang="en-US" dirty="0" err="1" smtClean="0">
                <a:solidFill>
                  <a:schemeClr val="tx1">
                    <a:lumMod val="95000"/>
                  </a:schemeClr>
                </a:solidFill>
                <a:latin typeface="Calisto MT" charset="0"/>
                <a:ea typeface="Calisto MT" charset="0"/>
                <a:cs typeface="Calisto MT" charset="0"/>
              </a:rPr>
              <a:t>Bigtable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Flere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implementasjoner</a:t>
            </a:r>
            <a:r>
              <a:rPr lang="en-US" dirty="0" smtClean="0">
                <a:solidFill>
                  <a:schemeClr val="tx1">
                    <a:lumMod val="95000"/>
                  </a:schemeClr>
                </a:solidFill>
                <a:latin typeface="Calisto MT" charset="0"/>
                <a:ea typeface="Calisto MT" charset="0"/>
                <a:cs typeface="Calisto MT" charset="0"/>
              </a:rPr>
              <a:t>, Cassandra </a:t>
            </a:r>
            <a:r>
              <a:rPr lang="en-US" dirty="0" err="1" smtClean="0">
                <a:solidFill>
                  <a:schemeClr val="tx1">
                    <a:lumMod val="95000"/>
                  </a:schemeClr>
                </a:solidFill>
                <a:latin typeface="Calisto MT" charset="0"/>
                <a:ea typeface="Calisto MT" charset="0"/>
                <a:cs typeface="Calisto MT" charset="0"/>
              </a:rPr>
              <a:t>mest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kjent</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Distribuert</a:t>
            </a:r>
            <a:endParaRPr lang="en-US" dirty="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No single point of failure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Tunable consistency</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Denormalisere</a:t>
            </a:r>
            <a:r>
              <a:rPr lang="en-US" dirty="0" smtClean="0">
                <a:solidFill>
                  <a:schemeClr val="tx1">
                    <a:lumMod val="95000"/>
                  </a:schemeClr>
                </a:solidFill>
                <a:latin typeface="Calisto MT" charset="0"/>
                <a:ea typeface="Calisto MT" charset="0"/>
                <a:cs typeface="Calisto MT" charset="0"/>
              </a:rPr>
              <a:t>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Ikke</a:t>
            </a:r>
            <a:r>
              <a:rPr lang="en-US" dirty="0" smtClean="0">
                <a:solidFill>
                  <a:schemeClr val="tx1">
                    <a:lumMod val="95000"/>
                  </a:schemeClr>
                </a:solidFill>
                <a:latin typeface="Calisto MT" charset="0"/>
                <a:ea typeface="Calisto MT" charset="0"/>
                <a:cs typeface="Calisto MT" charset="0"/>
              </a:rPr>
              <a:t> kun for </a:t>
            </a:r>
            <a:r>
              <a:rPr lang="en-US" dirty="0" err="1" smtClean="0">
                <a:solidFill>
                  <a:schemeClr val="tx1">
                    <a:lumMod val="95000"/>
                  </a:schemeClr>
                </a:solidFill>
                <a:latin typeface="Calisto MT" charset="0"/>
                <a:ea typeface="Calisto MT" charset="0"/>
                <a:cs typeface="Calisto MT" charset="0"/>
              </a:rPr>
              <a:t>stor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skala</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applikasjoner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2586661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rgbClr val="17BDB4"/>
                </a:solidFill>
                <a:latin typeface="Calibri" charset="0"/>
                <a:ea typeface="Calibri" charset="0"/>
                <a:cs typeface="Calibri" charset="0"/>
              </a:rPr>
              <a:t>Takk</a:t>
            </a:r>
            <a:r>
              <a:rPr lang="nb-NO" sz="16000" b="1" dirty="0" smtClean="0">
                <a:solidFill>
                  <a:schemeClr val="bg1"/>
                </a:solidFill>
                <a:latin typeface="Calibri" charset="0"/>
                <a:ea typeface="Calibri" charset="0"/>
                <a:cs typeface="Calibri" charset="0"/>
              </a:rPr>
              <a:t> for meg</a:t>
            </a: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10451567"/>
            <a:ext cx="17739360" cy="291425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lnSpc>
                <a:spcPct val="150000"/>
              </a:lnSpc>
              <a:defRPr sz="20000">
                <a:solidFill>
                  <a:srgbClr val="3EC7C0"/>
                </a:solidFill>
              </a:defRPr>
            </a:pPr>
            <a:r>
              <a:rPr lang="nb-NO" sz="4000" dirty="0" smtClean="0">
                <a:solidFill>
                  <a:schemeClr val="bg1"/>
                </a:solidFill>
                <a:latin typeface="Calibri" charset="0"/>
                <a:ea typeface="Calibri" charset="0"/>
                <a:cs typeface="Calibri" charset="0"/>
              </a:rPr>
              <a:t>Andreas </a:t>
            </a:r>
            <a:r>
              <a:rPr lang="nb-NO" sz="4000" dirty="0" err="1" smtClean="0">
                <a:solidFill>
                  <a:schemeClr val="bg1"/>
                </a:solidFill>
                <a:latin typeface="Calibri" charset="0"/>
                <a:ea typeface="Calibri" charset="0"/>
                <a:cs typeface="Calibri" charset="0"/>
              </a:rPr>
              <a:t>Baakind</a:t>
            </a:r>
            <a:endParaRPr lang="nb-NO" sz="4000" dirty="0" smtClean="0">
              <a:solidFill>
                <a:schemeClr val="bg1"/>
              </a:solidFill>
              <a:latin typeface="Calibri" charset="0"/>
              <a:ea typeface="Calibri" charset="0"/>
              <a:cs typeface="Calibri" charset="0"/>
            </a:endParaRPr>
          </a:p>
          <a:p>
            <a:pPr algn="r">
              <a:lnSpc>
                <a:spcPct val="150000"/>
              </a:lnSpc>
              <a:defRPr sz="20000">
                <a:solidFill>
                  <a:srgbClr val="3EC7C0"/>
                </a:solidFill>
              </a:defRPr>
            </a:pPr>
            <a:r>
              <a:rPr lang="nb-NO" sz="4000" dirty="0" err="1" smtClean="0">
                <a:solidFill>
                  <a:schemeClr val="bg1"/>
                </a:solidFill>
                <a:latin typeface="Calibri" charset="0"/>
                <a:ea typeface="Calibri" charset="0"/>
                <a:cs typeface="Calibri" charset="0"/>
              </a:rPr>
              <a:t>andreas.baakind@bekk.no</a:t>
            </a:r>
            <a:r>
              <a:rPr lang="nb-NO" sz="4000" dirty="0" smtClean="0">
                <a:solidFill>
                  <a:schemeClr val="bg1"/>
                </a:solidFill>
                <a:latin typeface="Calibri" charset="0"/>
                <a:ea typeface="Calibri" charset="0"/>
                <a:cs typeface="Calibri" charset="0"/>
              </a:rPr>
              <a:t/>
            </a:r>
            <a:br>
              <a:rPr lang="nb-NO" sz="4000" dirty="0" smtClean="0">
                <a:solidFill>
                  <a:schemeClr val="bg1"/>
                </a:solidFill>
                <a:latin typeface="Calibri" charset="0"/>
                <a:ea typeface="Calibri" charset="0"/>
                <a:cs typeface="Calibri" charset="0"/>
              </a:rPr>
            </a:br>
            <a:r>
              <a:rPr lang="nb-NO" sz="4000" dirty="0" smtClean="0">
                <a:solidFill>
                  <a:schemeClr val="bg1"/>
                </a:solidFill>
                <a:latin typeface="Calibri" charset="0"/>
                <a:ea typeface="Calibri" charset="0"/>
                <a:cs typeface="Calibri" charset="0"/>
              </a:rPr>
              <a:t>@</a:t>
            </a:r>
            <a:r>
              <a:rPr lang="nb-NO" sz="4000" dirty="0" err="1" smtClean="0">
                <a:solidFill>
                  <a:schemeClr val="bg1"/>
                </a:solidFill>
                <a:latin typeface="Calibri" charset="0"/>
                <a:ea typeface="Calibri" charset="0"/>
                <a:cs typeface="Calibri" charset="0"/>
              </a:rPr>
              <a:t>AndreasBaakind</a:t>
            </a:r>
            <a:endParaRPr lang="nb-NO" sz="4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3274229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type database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record store</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Datastore</a:t>
            </a:r>
            <a:r>
              <a:rPr lang="en-US" dirty="0" smtClean="0">
                <a:solidFill>
                  <a:schemeClr val="tx1">
                    <a:lumMod val="95000"/>
                  </a:schemeClr>
                </a:solidFill>
                <a:latin typeface="Calisto MT" charset="0"/>
                <a:ea typeface="Calisto MT" charset="0"/>
                <a:cs typeface="Calisto MT" charset="0"/>
              </a:rPr>
              <a:t>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a:solidFill>
                  <a:schemeClr val="tx1">
                    <a:lumMod val="95000"/>
                  </a:schemeClr>
                </a:solidFill>
                <a:latin typeface="Calisto MT" charset="0"/>
                <a:ea typeface="Calisto MT" charset="0"/>
                <a:cs typeface="Calisto MT" charset="0"/>
              </a:rPr>
              <a:t>m</a:t>
            </a:r>
            <a:r>
              <a:rPr lang="en-US" dirty="0" err="1" smtClean="0">
                <a:solidFill>
                  <a:schemeClr val="tx1">
                    <a:lumMod val="95000"/>
                  </a:schemeClr>
                </a:solidFill>
                <a:latin typeface="Calisto MT" charset="0"/>
                <a:ea typeface="Calisto MT" charset="0"/>
                <a:cs typeface="Calisto MT" charset="0"/>
              </a:rPr>
              <a:t>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id           INT,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TIMESTAMP,</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TIMESTAMP,</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378789" y="10852780"/>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7200" b="1">
                <a:solidFill>
                  <a:schemeClr val="tx2">
                    <a:lumMod val="10000"/>
                  </a:schemeClr>
                </a:solidFill>
                <a:latin typeface="+mn-lt"/>
                <a:ea typeface="+mn-ea"/>
                <a:cs typeface="+mn-cs"/>
                <a:sym typeface="Helvetica Light"/>
              </a:rPr>
              <a:t>1</a:t>
            </a:r>
            <a:endParaRPr kumimoji="0" sz="7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834821"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758245"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911397"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834821"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758245"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911397"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705854" y="4391223"/>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løsninger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8305</TotalTime>
  <Words>3104</Words>
  <Application>Microsoft Macintosh PowerPoint</Application>
  <PresentationFormat>Custom</PresentationFormat>
  <Paragraphs>518</Paragraphs>
  <Slides>29</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207</cp:revision>
  <dcterms:modified xsi:type="dcterms:W3CDTF">2016-05-04T13:40:29Z</dcterms:modified>
</cp:coreProperties>
</file>